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73"/>
  </p:handoutMasterIdLst>
  <p:sldIdLst>
    <p:sldId id="256" r:id="rId2"/>
    <p:sldId id="262" r:id="rId3"/>
    <p:sldId id="263" r:id="rId4"/>
    <p:sldId id="257" r:id="rId5"/>
    <p:sldId id="258" r:id="rId6"/>
    <p:sldId id="259" r:id="rId7"/>
    <p:sldId id="261" r:id="rId8"/>
    <p:sldId id="260"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8390E"/>
    <a:srgbClr val="F1592F"/>
    <a:srgbClr val="000000"/>
    <a:srgbClr val="F27020"/>
    <a:srgbClr val="E6AF00"/>
    <a:srgbClr val="E5FA22"/>
    <a:srgbClr val="FFDB6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23070" autoAdjust="0"/>
    <p:restoredTop sz="94660"/>
  </p:normalViewPr>
  <p:slideViewPr>
    <p:cSldViewPr>
      <p:cViewPr varScale="1">
        <p:scale>
          <a:sx n="66" d="100"/>
          <a:sy n="66" d="100"/>
        </p:scale>
        <p:origin x="-276" y="-11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36885D06-8AB8-486B-9202-94403357A386}" type="datetimeFigureOut">
              <a:rPr lang="en-US" smtClean="0"/>
              <a:pPr/>
              <a:t>2/7/2013</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F629BA94-783C-4D78-83CD-4BFC03EF8DBE}"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F0D4DF7-AF6B-43AC-9364-A0C0FF5DF61F}" type="datetimeFigureOut">
              <a:rPr lang="en-US" smtClean="0"/>
              <a:pPr/>
              <a:t>2/7/2013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3F45CC-B5B9-40F6-AD2A-310A165B8059}"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F0D4DF7-AF6B-43AC-9364-A0C0FF5DF61F}" type="datetimeFigureOut">
              <a:rPr lang="en-US" smtClean="0"/>
              <a:pPr/>
              <a:t>2/7/2013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3F45CC-B5B9-40F6-AD2A-310A165B8059}"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F0D4DF7-AF6B-43AC-9364-A0C0FF5DF61F}" type="datetimeFigureOut">
              <a:rPr lang="en-US" smtClean="0"/>
              <a:pPr/>
              <a:t>2/7/2013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3F45CC-B5B9-40F6-AD2A-310A165B8059}"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F0D4DF7-AF6B-43AC-9364-A0C0FF5DF61F}" type="datetimeFigureOut">
              <a:rPr lang="en-US" smtClean="0"/>
              <a:pPr/>
              <a:t>2/7/2013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3F45CC-B5B9-40F6-AD2A-310A165B8059}"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F0D4DF7-AF6B-43AC-9364-A0C0FF5DF61F}" type="datetimeFigureOut">
              <a:rPr lang="en-US" smtClean="0"/>
              <a:pPr/>
              <a:t>2/7/2013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3F45CC-B5B9-40F6-AD2A-310A165B8059}"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F0D4DF7-AF6B-43AC-9364-A0C0FF5DF61F}" type="datetimeFigureOut">
              <a:rPr lang="en-US" smtClean="0"/>
              <a:pPr/>
              <a:t>2/7/2013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3F45CC-B5B9-40F6-AD2A-310A165B8059}"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F0D4DF7-AF6B-43AC-9364-A0C0FF5DF61F}" type="datetimeFigureOut">
              <a:rPr lang="en-US" smtClean="0"/>
              <a:pPr/>
              <a:t>2/7/2013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13F45CC-B5B9-40F6-AD2A-310A165B8059}"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F0D4DF7-AF6B-43AC-9364-A0C0FF5DF61F}" type="datetimeFigureOut">
              <a:rPr lang="en-US" smtClean="0"/>
              <a:pPr/>
              <a:t>2/7/2013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13F45CC-B5B9-40F6-AD2A-310A165B8059}"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F0D4DF7-AF6B-43AC-9364-A0C0FF5DF61F}" type="datetimeFigureOut">
              <a:rPr lang="en-US" smtClean="0"/>
              <a:pPr/>
              <a:t>2/7/2013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13F45CC-B5B9-40F6-AD2A-310A165B8059}"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F0D4DF7-AF6B-43AC-9364-A0C0FF5DF61F}" type="datetimeFigureOut">
              <a:rPr lang="en-US" smtClean="0"/>
              <a:pPr/>
              <a:t>2/7/2013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3F45CC-B5B9-40F6-AD2A-310A165B8059}"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F0D4DF7-AF6B-43AC-9364-A0C0FF5DF61F}" type="datetimeFigureOut">
              <a:rPr lang="en-US" smtClean="0"/>
              <a:pPr/>
              <a:t>2/7/2013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3F45CC-B5B9-40F6-AD2A-310A165B8059}"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BEAC7"/>
            </a:gs>
            <a:gs pos="17999">
              <a:srgbClr val="FEE7F2"/>
            </a:gs>
            <a:gs pos="36000">
              <a:srgbClr val="FAC77D"/>
            </a:gs>
            <a:gs pos="61000">
              <a:srgbClr val="FBA97D"/>
            </a:gs>
            <a:gs pos="82001">
              <a:srgbClr val="FBD49C"/>
            </a:gs>
            <a:gs pos="100000">
              <a:srgbClr val="FEE7F2"/>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0D4DF7-AF6B-43AC-9364-A0C0FF5DF61F}" type="datetimeFigureOut">
              <a:rPr lang="en-US" smtClean="0"/>
              <a:pPr/>
              <a:t>2/7/2013</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3F45CC-B5B9-40F6-AD2A-310A165B8059}"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www.google.com/url?sa=i&amp;rct=j&amp;q=&amp;esrc=s&amp;frm=1&amp;source=images&amp;cd=&amp;cad=rja&amp;docid=zRfhy-lo3NMYZM&amp;tbnid=-MSz-8c__WFwYM:&amp;ved=0CAUQjRw&amp;url=http://www.commonwealthbooks.org/William-the-Deliverer.html&amp;ei=zaUJUcuKMYWz0QG_j4GwBQ&amp;psig=AFQjCNHDUdy6YnyzWKaeDuJTstSqR3IuZg&amp;ust=1359673153207117"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www.google.com/url?sa=i&amp;rct=j&amp;q=&amp;esrc=s&amp;frm=1&amp;source=images&amp;cd=&amp;cad=rja&amp;docid=YEsqV5XVg3FduM&amp;tbnid=102QynSKE7ghtM:&amp;ved=0CAUQjRw&amp;url=http://personal.monm.edu/WDOWLING/page2.htm&amp;ei=-LcJUb20H4qy0AHl3oAI&amp;psig=AFQjCNGqoQil6_5Ql_y7VxbPODbwHLToPg&amp;ust=1359677755255812"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www.google.com/url?sa=i&amp;source=images&amp;cd=&amp;cad=rja&amp;docid=5J20Y5cgfEC6nM&amp;tbnid=860kp0rsnQwB6M:&amp;ved=0CAgQjRwwAA&amp;url=http://www.parliament.uk/business/publications/parliamentary-archives/archives-highlights/archives-stamp-act/&amp;ei=QrcJUYXhL8yv0AGOpoGICA&amp;psig=AFQjCNG8egGDZllUJh77LQiEGl9GZajPpg&amp;ust=1359677634824425"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www.google.com/url?sa=i&amp;source=images&amp;cd=&amp;cad=rja&amp;docid=RbRppKJkCiuFXM&amp;tbnid=2dXmccmMeLuPkM:&amp;ved=0CAgQjRwwADgK&amp;url=http://www.nationalguard.mil/resources/photo_gallery/heritage/concord_bridge.html&amp;ei=MbYJUcz0BNTq0QGdiIDwCQ&amp;psig=AFQjCNHS0C1KLNaTMKdTRYoZpewhxED-LA&amp;ust=1359677361134819" TargetMode="External"/><Relationship Id="rId1" Type="http://schemas.openxmlformats.org/officeDocument/2006/relationships/slideLayout" Target="../slideLayouts/slideLayout4.xml"/><Relationship Id="rId5" Type="http://schemas.openxmlformats.org/officeDocument/2006/relationships/image" Target="../media/image11.gif"/><Relationship Id="rId4" Type="http://schemas.openxmlformats.org/officeDocument/2006/relationships/hyperlink" Target="http://www.google.com/url?sa=i&amp;source=images&amp;cd=&amp;cad=rja&amp;docid=kxgLsGeeRQ27OM&amp;tbnid=1ol3BlAMJnjW-M:&amp;ved=0CAgQjRwwADgK&amp;url=http://www.nps.gov/mima/patriots-day.htm&amp;ei=f7YJUcO0Dcav0AH5_4HADQ&amp;psig=AFQjCNGSWPtF3M22C_Jus-HfAyEeL2hqPg&amp;ust=1359677439268835"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www.google.com/url?sa=i&amp;rct=j&amp;q=&amp;esrc=s&amp;frm=1&amp;source=images&amp;cd=&amp;cad=rja&amp;docid=G7SYjxsjgPcZ7M&amp;tbnid=c5s4bpeeZyC6SM:&amp;ved=0CAUQjRw&amp;url=http://en.wikipedia.org/wiki/United_States_Declaration_of_Independence&amp;ei=CLMJUfvpIMf00QHN_oDoCw&amp;psig=AFQjCNEHZzsALoAGaEfXdFz9RWUih5RcpQ&amp;ust=1359676534522678"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www.google.com/url?sa=i&amp;source=images&amp;cd=&amp;cad=rja&amp;docid=joZ3iHAuRo7OrM&amp;tbnid=N39LaofqGMviNM:&amp;ved=0CAgQjRwwAA&amp;url=http://www.peterbroderick.com/writing/writing/declarationofindependence.html&amp;ei=WrMJUcaxF4i30gHYyYDQDA&amp;psig=AFQjCNHqrPTcxz6ziJABrJW93fzwXUytqw&amp;ust=1359676634431781" TargetMode="Externa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hyperlink" Target="http://www.google.com/url?sa=i&amp;source=images&amp;cd=&amp;cad=rja&amp;docid=OCNkHkDgsgGv3M&amp;tbnid=S3UwJEw6niCoSM:&amp;ved=0CAgQjRwwAA&amp;url=http://library.thinkquest.org/J0110221/&amp;ei=nrIJUeuLE4660AGXwIHwDA&amp;psig=AFQjCNGw0j6G9VN0SVqlM9YIylv4AmbXCQ&amp;ust=1359676446385377"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www.google.com/url?sa=i&amp;rct=j&amp;q=&amp;esrc=s&amp;frm=1&amp;source=images&amp;cd=&amp;cad=rja&amp;docid=YisqNdTZPcqgDM&amp;tbnid=rNC2Hp-Ssyo3dM:&amp;ved=0CAUQjRw&amp;url=http://www.ccsouthfla.org/constitution&amp;ei=HrIJUb3qHe670QHN0YGgDw&amp;psig=AFQjCNFBeKu93zRrZTCfEH1Hp3MqeKD0FQ&amp;ust=1359676306331818"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http://www.google.com/url?sa=i&amp;source=images&amp;cd=&amp;cad=rja&amp;docid=JjZMMiqC4AmhjM&amp;tbnid=6mFf-Yoh4HTezM:&amp;ved=0CAgQjRwwADgZ&amp;url=http://www.whicheb5.com/blog/french-move-usa-eb-5-visa/&amp;ei=0LEJUaqhA7DJ0AGm3oHAAw&amp;psig=AFQjCNErUn9Kiwd6IwW38Shqncv2Divp9A&amp;ust=1359676240095093"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www.google.com/url?sa=i&amp;rct=j&amp;q=&amp;esrc=s&amp;frm=1&amp;source=images&amp;cd=&amp;cad=rja&amp;docid=Bkn2d-Er2uPK9M&amp;tbnid=qmn6YD1wXM0wtM:&amp;ved=0CAUQjRw&amp;url=http://relay-of-revolutions.wikispaces.com/InNo+JuneShin+08.25.10&amp;ei=P7AJUYDuOMS80QG1roCwBw&amp;psig=AFQjCNFVxTD48IgfXSH-9WY2Kn3yODPlhg&amp;ust=1359675825871258"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www.google.com/url?sa=i&amp;rct=j&amp;q=&amp;esrc=s&amp;frm=1&amp;source=images&amp;cd=&amp;cad=rja&amp;docid=PpRiMxTdbTgkQM&amp;tbnid=pHl_kYMi8aGoaM:&amp;ved=0CAUQjRw&amp;url=http://www.internetstones.com/barbara-hutton-marie-antoinette-pearl-necklace.html&amp;ei=_OgJUbeaO8H90gGvuYG4BA&amp;psig=AFQjCNGJMrDT5I8oUgMM8KT8pcG2GgweAQ&amp;ust=1359690269006978" TargetMode="External"/><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hyperlink" Target="http://www.google.com/url?sa=i&amp;rct=j&amp;q=&amp;esrc=s&amp;frm=1&amp;source=images&amp;cd=&amp;cad=rja&amp;docid=u3HA2VKviXOhdM&amp;tbnid=73VIiuTV2Nia8M:&amp;ved=0CAUQjRw&amp;url=http://pbsthisdayinhistory.tumblr.com/post/30033714585/august-23-1754-birth-of-king-louis-xvi-on-this&amp;ei=VekJUb7vLebo0gG_iIHICg&amp;psig=AFQjCNGJMrDT5I8oUgMM8KT8pcG2GgweAQ&amp;ust=1359690269006978"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www.google.com/url?sa=i&amp;rct=j&amp;q=&amp;esrc=s&amp;frm=1&amp;source=images&amp;cd=&amp;cad=rja&amp;docid=B992aGAHKMs4eM&amp;tbnid=4xL3dBJB1H3TWM:&amp;ved=0CAUQjRw&amp;url=http://www.cliomusings.com/2012/02/french-revolution-estates-general-and.html&amp;ei=QusJUbKDJrOC0QGv3YHACw&amp;psig=AFQjCNFroYeRGK6GDDC1QESXTTB-qJCMTA&amp;ust=1359690694636616"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www.google.com/url?sa=i&amp;rct=j&amp;q=&amp;esrc=s&amp;frm=1&amp;source=images&amp;cd=&amp;cad=rja&amp;docid=yC3-1J-mYI3I0M&amp;tbnid=6xWOYiUt4gqjUM:&amp;ved=0CAUQjRw&amp;url=http://www.britannica.com/EBchecked/media/94998/Storming-of-the-Bastille-prison-the-opening-event-of-the&amp;ei=kesJUaneDIiB0QGWvIC4Dw&amp;psig=AFQjCNEZHHS8K3lipxlYdPyLEi1Bb1riVg&amp;ust=1359690996572496"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hyperlink" Target="http://www.google.com/url?sa=i&amp;rct=j&amp;q=&amp;esrc=s&amp;frm=1&amp;source=images&amp;cd=&amp;cad=rja&amp;docid=Hthpgy47NnJuEM&amp;tbnid=lYC_IEoB2q27DM:&amp;ved=0CAUQjRw&amp;url=http://jkmarty85topic.wordpress.com/2010/02/10/the-great-fear/&amp;ei=--sJUaSxKqaZ0QHXlYCACA&amp;psig=AFQjCNEYYTiU9XCVcd022g1VTngPvwkU1w&amp;ust=1359691108787127"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http://www.google.com/url?sa=i&amp;rct=j&amp;q=&amp;esrc=s&amp;frm=1&amp;source=images&amp;cd=&amp;cad=rja&amp;docid=koL3hvXVZ7b2ZM&amp;tbnid=qXH5soSZT6ma8M:&amp;ved=0CAUQjRw&amp;url=http://mrssuzannedavisclass.wikispaces.com/Steven+Feng&amp;ei=T-wJUci7FPCA0AHRrYGQAQ&amp;psig=AFQjCNFMu8n51jTSyxBpNlTvHSbSfOdWVw&amp;ust=1359691195007437"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hyperlink" Target="http://www.google.com/url?sa=i&amp;source=images&amp;cd=&amp;cad=rja&amp;docid=LnUVrpcQfpHTWM&amp;tbnid=-BDQYxT76TLUuM:&amp;ved=0CAgQjRwwAA&amp;url=http://www.britannica.com/EBchecked/media/71602/Print-depicting-the-execution-of-Louis-XVI-in-1793&amp;ei=Bu0JUdnPIunO0QHA6oCoCw&amp;psig=AFQjCNGe6LlnDFdRwnfxSaDXLWNVL0g5lg&amp;ust=1359691398627639" TargetMode="External"/><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hyperlink" Target="http://www.google.com/url?sa=i&amp;rct=j&amp;q=&amp;esrc=s&amp;frm=1&amp;source=images&amp;cd=&amp;cad=rja&amp;docid=JZ6SxBa0jngulM&amp;tbnid=l4_YcY6KFODUlM:&amp;ved=0CAUQjRw&amp;url=http://www.art-prints-on-demand.com/a/french-school/executionofmarie-antoinet.html&amp;ei=TO4JUeTOCYXW0QGxnoGAAQ&amp;psig=AFQjCNGNjvT3DNL4WXtKQ7Eh0dSUW8neOg&amp;ust=1359691608815742"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hyperlink" Target="http://www.google.com/url?sa=i&amp;rct=j&amp;q=&amp;esrc=s&amp;frm=1&amp;source=images&amp;cd=&amp;docid=YTVyHCkRaj5RBM&amp;tbnid=x059FhJm7NpF5M:&amp;ved=0CAUQjRw&amp;url=http://jspivey.wikispaces.com/Reign+of+Terror+JK&amp;ei=EPAJUbrMO4ny0QHXy4GwCQ&amp;psig=AFQjCNHfnYCU9plvdkDe3Jwsn-nJfNTKhw&amp;ust=1359691947699313"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www.google.com/url?sa=i&amp;rct=j&amp;q=&amp;esrc=s&amp;frm=1&amp;source=images&amp;cd=&amp;cad=rja&amp;docid=CCljAqBCBt7MtM&amp;tbnid=XAXCspwoKTwqoM:&amp;ved=0CAUQjRw&amp;url=http://www.studyblue.com/notes/note/n/western-civ-test-3/deck/2717738&amp;ei=ou4JUf2yJKjh0wGS24DoAg&amp;psig=AFQjCNF6c0W3u4ZCD3HIamH4xj0GH4DEbw&amp;ust=1359691773238175"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www.google.com/url?sa=i&amp;rct=j&amp;q=&amp;esrc=s&amp;frm=1&amp;source=images&amp;cd=&amp;cad=rja&amp;docid=pW9cvjAxyegBCM&amp;tbnid=xID7VVT9EPZ63M:&amp;ved=0CAUQjRw&amp;url=http://www.ipd.ph/the-relation-between-revolution-and-democracy.html&amp;ei=F_EJUaWmENCr0AGQloGYBA&amp;psig=AFQjCNHCCCQFzKe1jEdMCTDEUCM6J6RvMA&amp;ust=1359692358960470"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www.google.com/url?sa=i&amp;rct=j&amp;q=&amp;esrc=s&amp;frm=1&amp;source=images&amp;cd=&amp;cad=rja&amp;docid=xciDN6RcblWN9M&amp;tbnid=q7aCIn9fpybw7M:&amp;ved=0CAUQjRw&amp;url=http://necspenecmetu.tumblr.com/post/13624038406/francois-bouchot-general-bonaparte-at-the-council&amp;ei=vvEJUa_3EYmp0AHB3YGYAw&amp;psig=AFQjCNEM-NA4vtTtGUrh1cErSTdPF9B6iQ&amp;ust=1359692518273166"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www.google.com/url?sa=i&amp;rct=j&amp;q=&amp;esrc=s&amp;frm=1&amp;source=images&amp;cd=&amp;cad=rja&amp;docid=qJEABcHh93OfBM&amp;tbnid=GYxv_obw5mEX4M:&amp;ved=0CAUQjRw&amp;url=http://www.socialmeditate.com/archives/94&amp;ei=GvIJUcziI8m20QG4xYDQCQ&amp;psig=AFQjCNH6g37A0vpepawlTVdtTNDYK-KUiA&amp;ust=1359692672102609"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hyperlink" Target="http://www.google.com/url?sa=i&amp;rct=j&amp;q=&amp;esrc=s&amp;frm=1&amp;source=images&amp;cd=&amp;cad=rja&amp;docid=FYQb-cn6kbFXNM&amp;tbnid=Z7KLEjFBOBzk_M:&amp;ved=0CAUQjRw&amp;url=http://www.worldology.com/Europe/napoleonic_wars.htm&amp;ei=e_IJUZrpCuSE0QGSt4DQBQ&amp;psig=AFQjCNGXx7VC-B5rgYOxdq6ZV5e1aNHLNA&amp;ust=1359692769422451"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hyperlink" Target="http://www.google.com/url?sa=i&amp;rct=j&amp;q=&amp;esrc=s&amp;frm=1&amp;source=images&amp;cd=&amp;cad=rja&amp;docid=ud2mm0mjyOOfBM&amp;tbnid=MMVrgdSVR1nJiM:&amp;ved=0CAUQjRw&amp;url=http://www.solarnavigator.net/history/napoleon_bonaparte.htm&amp;ei=qvMJUaLqEIWD0QHexID4DA&amp;psig=AFQjCNF0ax5NGNTD3t2o8f9WidGJaX0RWA&amp;ust=1359692990463800"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hyperlink" Target="http://www.google.com/url?sa=i&amp;rct=j&amp;q=&amp;esrc=s&amp;frm=1&amp;source=images&amp;cd=&amp;cad=rja&amp;docid=Snu6hHdLAzSFgM&amp;tbnid=J1MdpDyvjUCKGM:&amp;ved=0CAUQjRw&amp;url=http://www.magnoliabox.com/art/289089/The_Napoleonic_Code&amp;ei=0vIJUeWOG6XV0gHR3IDwDQ&amp;psig=AFQjCNENqx0-fdSpEmh0zHs4vg3liAtcPw&amp;ust=1359692845024629"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hyperlink" Target="http://www.google.com/url?sa=i&amp;rct=j&amp;q=&amp;esrc=s&amp;frm=1&amp;source=images&amp;cd=&amp;cad=rja&amp;docid=X0VpVHTNxbGGbM&amp;tbnid=--8C-kGzPmSHwM:&amp;ved=0CAUQjRw&amp;url=http://www.xtimeline.com/evt/view.aspx?id=18161&amp;ei=Z_QJUf-fF6qK0QHK8IG4Bw&amp;psig=AFQjCNGNmA3XcCnkE4F6fhBNQLo0ZBaJDg&amp;ust=1359693172681614"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hyperlink" Target="http://www.google.com/url?sa=i&amp;source=images&amp;cd=&amp;cad=rja&amp;docid=XZoFmb2W2Cc8sM&amp;tbnid=_dftSSoO1gXtlM:&amp;ved=0CAgQjRwwAA&amp;url=http://en.wikipedia.org/wiki/French_invasion_of_Russia&amp;ei=fk8KUYHyEu3p0QHM0IC4DA&amp;psig=AFQjCNEuVMwxY1hFfyvB1qxmGin0YB7U8w&amp;ust=1359716606364551"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6.gif"/><Relationship Id="rId2" Type="http://schemas.openxmlformats.org/officeDocument/2006/relationships/hyperlink" Target="http://www.google.com/url?sa=i&amp;rct=j&amp;q=&amp;esrc=s&amp;frm=1&amp;source=images&amp;cd=&amp;cad=rja&amp;docid=LeuVLo-EmD-ufM&amp;tbnid=fNoq_XSAS4JoJM:&amp;ved=0CAUQjRw&amp;url=http://forums.canadiancontent.net/history/62334-napoleon-lived-like-emperor-elba.html&amp;ei=C1AKUarJBai30QHUpoD4DQ&amp;psig=AFQjCNGxstw3CkFBA7rBNd1OXSe8kDGeSA&amp;ust=1359716712356795" TargetMode="Externa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hyperlink" Target="http://www.google.com/url?sa=i&amp;source=images&amp;cd=&amp;cad=rja&amp;docid=4WNUd0kPA6_-tM&amp;tbnid=L1k2mK8tUU3moM:&amp;ved=&amp;url=http://blogs.ancestry.com/circle/?p=2312&amp;ei=Q1AKUf_zG-2Q0QG88oGICg&amp;psig=AFQjCNGXlEW9iXepPChQ8QA0rG_NjcqFSQ&amp;ust=1359716803525008"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hyperlink" Target="http://www.google.com/url?sa=i&amp;source=images&amp;cd=&amp;cad=rja&amp;docid=GAO1TqGFMdk8EM&amp;tbnid=Ug7VBda7wdORYM:&amp;ved=&amp;url=http://www.papermasters.com/napoleon-battle-waterloo.html&amp;ei=ulAKUc7WAq6u0AHI9IDQCw&amp;psig=AFQjCNEaEIo7U1Hnwd9IfmqzE4gTgE0L5A&amp;ust=1359716922094527"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google.com/url?sa=i&amp;rct=j&amp;q=&amp;esrc=s&amp;frm=1&amp;source=images&amp;cd=&amp;cad=rja&amp;docid=rWl20jRAvMlSMM&amp;tbnid=3-cTR2XkslwaGM:&amp;ved=0CAUQjRw&amp;url=http://www.lookandlearn.com/blog/13771/the-cornerstone-of-english-liberty-magna-carta/&amp;ei=TaIJUdGYOO7q0QGI5YGABw&amp;bvm=bv.41642243,d.dmQ&amp;psig=AFQjCNHbnCijpH9acE-RbQ3n03kzAegqfg&amp;ust=1359672142799933"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hyperlink" Target="http://www.google.com/url?sa=i&amp;rct=j&amp;q=&amp;esrc=s&amp;frm=1&amp;source=images&amp;cd=&amp;cad=rja&amp;docid=oZougyNH6c5EkM&amp;tbnid=u5YDYNeAOXJXBM:&amp;ved=0CAUQjRw&amp;url=http://www.tumblr.com/tagged/congress%20of%20vienna&amp;ei=AVIKUaDlCYjW0gG37YCQBg&amp;psig=AFQjCNEWpzXw2rCcSEIcU5olpKwuqCiW8g&amp;ust=1359717172688487" TargetMode="Externa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hyperlink" Target="http://www.google.com/url?sa=i&amp;rct=j&amp;q=&amp;esrc=s&amp;frm=1&amp;source=images&amp;cd=&amp;cad=rja&amp;docid=w6aqPpqNhJh2jM&amp;tbnid=OJPMmXf0lW0XkM:&amp;ved=0CAUQjRw&amp;url=http://www.worldmapsonline.com/europeaftcongvienna.htm&amp;ei=QFEKUdWjM8Li0QGQ3YH4BQ&amp;psig=AFQjCNH6NpVAATKSfTmnzNVFF9OjEKnHGQ&amp;ust=1359717011726476" TargetMode="Externa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hyperlink" Target="http://www.google.com/url?sa=i&amp;rct=j&amp;q=&amp;esrc=s&amp;frm=1&amp;source=images&amp;cd=&amp;cad=rja&amp;docid=-mRIkkSSeOaPgM&amp;tbnid=CKvCSxmklppE3M:&amp;ved=0CAUQjRw&amp;url=http://www.galleryhistoricalfigures.com/figuredetail.php?abvrname=Louis_XVIII&amp;ei=qVIKUd-TI5Og0gG5pICICQ&amp;psig=AFQjCNFOrMEG6o5oD9nk1FH1WIzp27m6NQ&amp;ust=1359717402454972" TargetMode="Externa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google.com/url?sa=i&amp;rct=j&amp;q=&amp;esrc=s&amp;frm=1&amp;source=images&amp;cd=&amp;cad=rja&amp;docid=-fiSKQWYb6wA5M&amp;tbnid=7ew47YpmF_lJnM:&amp;ved=0CAUQjRw&amp;url=http://sites.google.com/site/latinamerrevswebquest/maps&amp;ei=R1MKUeD0HKnI0QHx44DYCw&amp;psig=AFQjCNFEuqkZUHJME2oJ10oTY8NsC6vb0w&amp;ust=1359717492752774" TargetMode="Externa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hyperlink" Target="http://www.google.com/url?sa=i&amp;rct=j&amp;q=&amp;esrc=s&amp;frm=1&amp;source=images&amp;cd=&amp;cad=rja&amp;docid=h3f70bZfvFV3rM&amp;tbnid=iS8MyePZiorttM:&amp;ved=0CAUQjRw&amp;url=http://en.wikipedia.org/wiki/Toussaint_Louverture&amp;ei=olMKUZ3ADar20gH5toDoCQ&amp;psig=AFQjCNGqtc-P0hOSmfCdiHNlJGdSO__Cuw&amp;ust=1359717635371301" TargetMode="Externa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hyperlink" Target="http://www.google.com/url?sa=i&amp;rct=j&amp;q=&amp;esrc=s&amp;frm=1&amp;source=images&amp;cd=&amp;cad=rja&amp;docid=BPrVv5GYU90SAM&amp;tbnid=RAg5g-JU_P1iIM:&amp;ved=0CAUQjRw&amp;url=http://www.militaryheritage.com/bolivar.htm&amp;ei=RlQKUYyUM-qD0QG5-YHABQ&amp;psig=AFQjCNEEthlPwD5kRCAbIRD14ECNjY3MJw&amp;ust=1359717756647279" TargetMode="External"/><Relationship Id="rId1" Type="http://schemas.openxmlformats.org/officeDocument/2006/relationships/slideLayout" Target="../slideLayouts/slideLayout2.xml"/><Relationship Id="rId5" Type="http://schemas.openxmlformats.org/officeDocument/2006/relationships/image" Target="../media/image45.jpeg"/><Relationship Id="rId4" Type="http://schemas.openxmlformats.org/officeDocument/2006/relationships/hyperlink" Target="http://www.google.com/url?sa=i&amp;rct=j&amp;q=&amp;esrc=s&amp;frm=1&amp;source=images&amp;cd=&amp;cad=rja&amp;docid=82AcvZCbveXDoM&amp;tbnid=21UI8h4j5r8qOM:&amp;ved=0CAUQjRw&amp;url=http://www.fenixnews.info/2012/08/18/el-r-h-jose-de-san-martin-y-matorras-mason/&amp;ei=qlQKUd-ZKrCB0QGr3YHgAw&amp;psig=AFQjCNGzMn5kDPGd2WYRVOcTI8HRQ7Gmaw&amp;ust=1359717902122397" TargetMode="Externa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hyperlink" Target="http://www.google.com/url?sa=i&amp;rct=j&amp;q=&amp;esrc=s&amp;frm=1&amp;source=images&amp;cd=&amp;cad=rja&amp;docid=OyUhhnQXr8rAfM&amp;tbnid=0qwOE5RtHHlVqM:&amp;ved=0CAUQjRw&amp;url=http://www.metanexus.net/essay/nationalism-terrorism-and-religion-bio-historical-approach&amp;ei=SVYKUerBIYj00gHX1YDgCw&amp;psig=AFQjCNExA5jtVRg9O0o8HgMrYUs7jpCoRA&amp;ust=1359718148989312" TargetMode="Externa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hyperlink" Target="http://www.google.com/url?sa=i&amp;source=images&amp;cd=&amp;cad=rja&amp;docid=ezoPUXQcsd-wqM&amp;tbnid=0R3QywMP_1T8jM:&amp;ved=&amp;url=http://www.africaheritage.com/news.php?id=602&amp;ei=8lYKUZjkH8H90gGvuYG4BA&amp;psig=AFQjCNE8wxD30gulfaXF_dBsjbkfMLXDeQ&amp;ust=1359718514572954" TargetMode="Externa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hyperlink" Target="http://www.google.com/url?sa=i&amp;rct=j&amp;q=&amp;esrc=s&amp;frm=1&amp;source=images&amp;cd=&amp;cad=rja&amp;docid=NwAxFfJa6Z0c0M&amp;tbnid=Yc0QxPvAaYPiSM:&amp;ved=0CAUQjRw&amp;url=http://althistory.wikia.com/wiki/1813-1840_(No_Napoleon's_Elba)&amp;ei=e2cKUaCCFebo0gG_iIHICg&amp;bvm=bv.41642243,d.dmQ&amp;psig=AFQjCNHbGbeM9nL0YI8SDSqL2aDAqkH5sA&amp;ust=1359722736464713"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google.com/url?sa=i&amp;rct=j&amp;q=&amp;esrc=s&amp;frm=1&amp;source=images&amp;cd=&amp;cad=rja&amp;docid=bPhT4MrcQxa30M&amp;tbnid=qBNQwhy9E0n2JM:&amp;ved=0CAUQjRw&amp;url=http://www.historyextra.com/feature/magna-carta-turning-point-english-history&amp;ei=6KEJUYfmIdCH0QGL2YH4DQ&amp;bvm=bv.41642243,d.dmQ&amp;psig=AFQjCNHbnCijpH9acE-RbQ3n03kzAegqfg&amp;ust=1359672142799933" TargetMode="Externa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9.gif"/><Relationship Id="rId2" Type="http://schemas.openxmlformats.org/officeDocument/2006/relationships/hyperlink" Target="http://www.google.com/url?sa=i&amp;rct=j&amp;q=&amp;esrc=s&amp;frm=1&amp;source=images&amp;cd=&amp;cad=rja&amp;docid=8oQ_c4u3Wt4dnM&amp;tbnid=W8hOgCklJqobxM:&amp;ved=0CAUQjRw&amp;url=http://www.age-of-the-sage.org/history/italian_unification_risorgimento_map.html&amp;ei=9mYKUZi1LoSK0QGBg4HoCQ&amp;bvm=bv.41642243,d.dmQ&amp;psig=AFQjCNGSVVe0_LGw0FbD81SRbFdKG2vA1A&amp;ust=1359722607216104" TargetMode="Externa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hyperlink" Target="http://www.google.com/url?sa=i&amp;rct=j&amp;q=&amp;esrc=s&amp;frm=1&amp;source=images&amp;cd=&amp;cad=rja&amp;docid=Ptx1bYOSAtTL9M&amp;tbnid=rX4KqOejcEMxNM:&amp;ved=0CAUQjRw&amp;url=http://hem.passagen.se/bruceleewannabee/head.htm&amp;ei=VGgKUbq5OZDq8gSP_IDwCA&amp;psig=AFQjCNFuiiUu4YTIpjJMnGuiKrtsaEPqEA&amp;ust=1359722883216071" TargetMode="Externa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hyperlink" Target="http://www.google.com/url?sa=i&amp;rct=j&amp;q=&amp;esrc=s&amp;frm=1&amp;source=images&amp;cd=&amp;cad=rja&amp;docid=P6PmFB2NVwuSMM&amp;tbnid=DtD1iiCVroJ0TM:&amp;ved=0CAUQjRw&amp;url=http://www.newworldencyclopedia.org/entry/africa&amp;ei=UmoKUYeNH4PM9QS59IDYBQ&amp;psig=AFQjCNGtcL8LgVjNVyn2XRSCoMUL3Wn3JA&amp;ust=1359723466813613" TargetMode="Externa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2.gif"/><Relationship Id="rId2" Type="http://schemas.openxmlformats.org/officeDocument/2006/relationships/hyperlink" Target="http://www.google.com/url?sa=i&amp;source=images&amp;cd=&amp;cad=rja&amp;docid=wKC_fQmTSMI_jM&amp;tbnid=dIIKVJeoz-InnM:&amp;ved=0CAgQjRwwAA&amp;url=http://anthro.palomar.edu/ethnicity/ethnic_3.htm&amp;ei=dW0KUfWsAYH89QThkIGoAg&amp;psig=AFQjCNF7K14XwbQ_NsuAEitLPZDePnE7nA&amp;ust=1359724277064307" TargetMode="Externa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www.google.com/url?sa=i&amp;source=images&amp;cd=&amp;cad=rja&amp;docid=0KZWSlgTGGXHmM&amp;tbnid=GeNM7peTtAx3kM:&amp;ved=0CAgQjRwwAA&amp;url=http://aboutjapan.japansociety.org/content.cfm/portrait_matthew_perry&amp;ei=LG4KUbaoNoem9ATLyIBg&amp;psig=AFQjCNEILBWlRLVLSCBUJnxBYwUgfQRzyg&amp;ust=1359724460969888" TargetMode="External"/><Relationship Id="rId1" Type="http://schemas.openxmlformats.org/officeDocument/2006/relationships/slideLayout" Target="../slideLayouts/slideLayout2.xml"/><Relationship Id="rId5" Type="http://schemas.openxmlformats.org/officeDocument/2006/relationships/image" Target="../media/image54.jpeg"/><Relationship Id="rId4" Type="http://schemas.openxmlformats.org/officeDocument/2006/relationships/hyperlink" Target="http://www.google.com/url?sa=i&amp;rct=j&amp;q=&amp;esrc=s&amp;frm=1&amp;source=images&amp;cd=&amp;cad=rja&amp;docid=VZ03iDKN8eKgeM&amp;tbnid=Exq15Bo0vRwA1M:&amp;ved=0CAUQjRw&amp;url=http://period5imperialism.wikispaces.com/AEmmanuele+Matthew+Perry+Project&amp;ei=TG4KUcD2EIiK8QSU44HIAw&amp;psig=AFQjCNGhHu82G20Yjtb8NFl5OZPfDnGp9g&amp;ust=1359724382756694" TargetMode="External"/></Relationships>
</file>

<file path=ppt/slides/_rels/slide5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hyperlink" Target="http://www.google.com/url?sa=i&amp;source=images&amp;cd=&amp;cad=rja&amp;docid=vtGbxXdjdnQlAM&amp;tbnid=22L6oBdOQ090wM:&amp;ved=0CAgQjRwwAA&amp;url=http://factreal.wordpress.com/2010/12/07/history-pearl-harbor-attack-the-japanese-atrocities/&amp;ei=yG4KUbGzJI288wTLnoCgAg&amp;psig=AFQjCNGM4CY6qCIs5Jpvo88VzVG16IzYwA&amp;ust=1359724616635230" TargetMode="Externa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6.gif"/><Relationship Id="rId2" Type="http://schemas.openxmlformats.org/officeDocument/2006/relationships/hyperlink" Target="http://www.google.com/url?sa=i&amp;rct=j&amp;q=&amp;esrc=s&amp;frm=1&amp;source=images&amp;cd=&amp;cad=rja&amp;docid=M_UYSNgih_51YM&amp;tbnid=_WbCU0e3jnD38M:&amp;ved=0CAUQjRw&amp;url=http://www.learner.org/interactives/historymap/states.html&amp;ei=Lm8KUcyaJIK68ATgx4HICg&amp;psig=AFQjCNFp06yFe65LTZtiTM3Wwm2VnGrOPQ&amp;ust=1359724696504195"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google.com/url?sa=i&amp;rct=j&amp;q=&amp;esrc=s&amp;frm=1&amp;source=images&amp;cd=&amp;cad=rja&amp;docid=pjnEqjcrGTRNjM&amp;tbnid=rFZ0QFE9BMOM6M:&amp;ved=0CAUQjRw&amp;url=http://redroom.com/member/frank-sanello/writing/fractured-history-tales-the-past-as-propaganda&amp;ei=V6MJUYrEHcOZ0QGq0YHAAQ&amp;bvm=bv.41642243,d.dmQ&amp;psig=AFQjCNEd_b5A2kRBmKjaWO0nIVtQ5yQmRQ&amp;ust=1359672452746821" TargetMode="Externa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hyperlink" Target="http://www.google.com/url?sa=i&amp;source=images&amp;cd=&amp;cad=rja&amp;docid=tXSR0eq6ziwBMM&amp;tbnid=0VJmM-kqtGrrIM:&amp;ved=0CAgQjRwwAA&amp;url=http://www.sheppardsoftware.com/southamericaweb/factfile/Unique-facts-SouthAmerica7.htm&amp;ei=lm8KUb_sFYq09QSzm4G4Cg&amp;psig=AFQjCNG4Xqk5y9IjY_t8NRN68kJI_KU6cg&amp;ust=1359724822409243" TargetMode="External"/><Relationship Id="rId1" Type="http://schemas.openxmlformats.org/officeDocument/2006/relationships/slideLayout" Target="../slideLayouts/slideLayout2.xml"/><Relationship Id="rId5" Type="http://schemas.openxmlformats.org/officeDocument/2006/relationships/image" Target="../media/image58.gif"/><Relationship Id="rId4" Type="http://schemas.openxmlformats.org/officeDocument/2006/relationships/hyperlink" Target="http://www.google.com/url?sa=i&amp;rct=j&amp;q=&amp;esrc=s&amp;frm=1&amp;source=images&amp;cd=&amp;cad=rja&amp;docid=7sW3MbQEFlL6oM&amp;tbnid=9G_BPiVYFD8FNM:&amp;ved=0CAUQjRw&amp;url=http://cielotech.wordpress.com/2012/12/08/panama-canal-global-connectivity/&amp;ei=CXAKUfO2N4W68ASyi4CYCA&amp;psig=AFQjCNGgoLSSuEpgI30UoUz5eKG6SlOseg&amp;ust=1359724920173455" TargetMode="External"/></Relationships>
</file>

<file path=ppt/slides/_rels/slide61.xml.rels><?xml version="1.0" encoding="UTF-8" standalone="yes"?>
<Relationships xmlns="http://schemas.openxmlformats.org/package/2006/relationships"><Relationship Id="rId3" Type="http://schemas.openxmlformats.org/officeDocument/2006/relationships/image" Target="../media/image59.gif"/><Relationship Id="rId2" Type="http://schemas.openxmlformats.org/officeDocument/2006/relationships/hyperlink" Target="http://www.google.com/url?sa=i&amp;rct=j&amp;q=industrial+revolution&amp;source=images&amp;cd=&amp;cad=rja&amp;docid=_kmeO13-cz1PsM&amp;tbnid=xkxGWOrn6jmByM:&amp;ved=0CAUQjRw&amp;url=http://oliviamhs.blogspot.com/2010/10/industrial-revolution-values-and-ideals.html&amp;ei=GnUKUe2gK4rE0QHTioC4Cg&amp;psig=AFQjCNH6sJiVhCoopUTspitTVbPMFRH4ag&amp;ust=1359726226991638" TargetMode="External"/><Relationship Id="rId1" Type="http://schemas.openxmlformats.org/officeDocument/2006/relationships/slideLayout" Target="../slideLayouts/slideLayout2.xml"/><Relationship Id="rId5" Type="http://schemas.openxmlformats.org/officeDocument/2006/relationships/image" Target="../media/image60.jpeg"/><Relationship Id="rId4" Type="http://schemas.openxmlformats.org/officeDocument/2006/relationships/hyperlink" Target="http://www.google.com/url?sa=i&amp;rct=j&amp;q=industrial+revolution&amp;source=images&amp;cd=&amp;cad=rja&amp;docid=7_TlqXYyKa1UwM&amp;tbnid=V7Q0gjPtDcdcHM:&amp;ved=0CAUQjRw&amp;url=http://www.buzzle.com/articles/inventions-of-the-industrial-revolution.html&amp;ei=YXUKUbqyFa620AGFtYHAAQ&amp;psig=AFQjCNH6sJiVhCoopUTspitTVbPMFRH4ag&amp;ust=1359726226991638" TargetMode="External"/></Relationships>
</file>

<file path=ppt/slides/_rels/slide62.xml.rels><?xml version="1.0" encoding="UTF-8" standalone="yes"?>
<Relationships xmlns="http://schemas.openxmlformats.org/package/2006/relationships"><Relationship Id="rId3" Type="http://schemas.openxmlformats.org/officeDocument/2006/relationships/image" Target="../media/image61.jpeg"/><Relationship Id="rId7" Type="http://schemas.openxmlformats.org/officeDocument/2006/relationships/image" Target="../media/image63.gif"/><Relationship Id="rId2" Type="http://schemas.openxmlformats.org/officeDocument/2006/relationships/hyperlink" Target="http://www.google.com/url?sa=i&amp;rct=j&amp;q=spinning+jenny&amp;source=images&amp;cd=&amp;cad=rja&amp;docid=RPUX86qH4TkZuM&amp;tbnid=QAaolC05OZL9OM:&amp;ved=0CAUQjRw&amp;url=http://www.spartacus.schoolnet.co.uk/TEXjenny.htm&amp;ei=hXUKUaEvyZTRAeKdgYgP&amp;psig=AFQjCNGy2PAf4_EC-_NfLKrOr_WVK-CxXA&amp;ust=1359726339092845" TargetMode="External"/><Relationship Id="rId1" Type="http://schemas.openxmlformats.org/officeDocument/2006/relationships/slideLayout" Target="../slideLayouts/slideLayout2.xml"/><Relationship Id="rId6" Type="http://schemas.openxmlformats.org/officeDocument/2006/relationships/hyperlink" Target="http://www.google.com/url?sa=i&amp;rct=j&amp;q=eli+whitney's+cotton+gin&amp;source=images&amp;cd=&amp;cad=rja&amp;docid=OgXF38zRe71JtM&amp;tbnid=KiV2aasZekmMHM:&amp;ved=0CAUQjRw&amp;url=http://inventors.about.com/od/cstartinventions/ss/patent_X72_5.htm&amp;ei=YHYKUYTWCZGQ0QGFwYG4CQ&amp;psig=AFQjCNFgTN26PUUx5uPuehs7PNrDWQ2jcA&amp;ust=1359726533120398" TargetMode="External"/><Relationship Id="rId5" Type="http://schemas.openxmlformats.org/officeDocument/2006/relationships/image" Target="../media/image62.jpeg"/><Relationship Id="rId4" Type="http://schemas.openxmlformats.org/officeDocument/2006/relationships/hyperlink" Target="http://www.google.com/url?sa=i&amp;rct=j&amp;q=flying+shuttle&amp;source=images&amp;cd=&amp;cad=rja&amp;docid=cgsxguyWoaQPuM&amp;tbnid=ryPago5tvPlGNM:&amp;ved=0CAUQjRw&amp;url=http://commons.wikimedia.org/wiki/File:PSM_V39_D320_Common_fly_shuttle_loom.jpg&amp;ei=1nUKUYT9CKm50QHZzICQDg&amp;psig=AFQjCNFz7UOTDAVHcYSMJRk70ZsBype-gg&amp;ust=1359726418327887" TargetMode="Externa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8" Type="http://schemas.openxmlformats.org/officeDocument/2006/relationships/hyperlink" Target="http://www.google.com/url?sa=i&amp;rct=j&amp;q=black+and+white+telegraph+photo&amp;source=images&amp;cd=&amp;cad=rja&amp;docid=YyPvTr2LKasZTM&amp;tbnid=wmh5H1OLF-7-EM:&amp;ved=0CAUQjRw&amp;url=http://vintageprintable.swivelchairmedia.com/art-and-design/design-industrial-objects/science-physics-machinery-design-telegraph-multiplex3/&amp;ei=PncKUYr4K5Sy0QGfxYGYCQ&amp;psig=AFQjCNFMzqYfNhSgtyRLFgi38Z99R2uDLA&amp;ust=1359726769789135" TargetMode="External"/><Relationship Id="rId3" Type="http://schemas.openxmlformats.org/officeDocument/2006/relationships/image" Target="../media/image64.jpeg"/><Relationship Id="rId7" Type="http://schemas.openxmlformats.org/officeDocument/2006/relationships/image" Target="../media/image66.jpeg"/><Relationship Id="rId2" Type="http://schemas.openxmlformats.org/officeDocument/2006/relationships/hyperlink" Target="http://www.google.com/url?sa=i&amp;rct=j&amp;q=black+and+white+steam+engine+photo&amp;source=images&amp;cd=&amp;cad=rja&amp;docid=nO3q7Qo8WxgmJM&amp;tbnid=Qa7jpFq5kchoeM:&amp;ved=0CAUQjRw&amp;url=http://thelibrary.org/lochist/frisco/friscoline/steam15.cfm&amp;ei=AHcKUbuXB6aZ0QHXlYCACA&amp;psig=AFQjCNGukBrk7WnVsAqD9I09Lmp1nS7IDw&amp;ust=1359726714408470" TargetMode="External"/><Relationship Id="rId1" Type="http://schemas.openxmlformats.org/officeDocument/2006/relationships/slideLayout" Target="../slideLayouts/slideLayout2.xml"/><Relationship Id="rId6" Type="http://schemas.openxmlformats.org/officeDocument/2006/relationships/hyperlink" Target="http://www.google.com/url?sa=i&amp;rct=j&amp;q=black+and+white+telegraph+pole+photo&amp;source=images&amp;cd=&amp;cad=rja&amp;docid=G5GZ0D4v949K4M&amp;tbnid=sR3lJuOEEVSn6M:&amp;ved=0CAUQjRw&amp;url=http://whotalking.com/flickr/Poles&amp;ei=iXcKUf7qFOiv0AHx-ICgAw&amp;psig=AFQjCNF6TapJSNk-fSqER3i8AayyaRkDDw&amp;ust=1359726817721305" TargetMode="External"/><Relationship Id="rId5" Type="http://schemas.openxmlformats.org/officeDocument/2006/relationships/image" Target="../media/image65.jpeg"/><Relationship Id="rId4" Type="http://schemas.openxmlformats.org/officeDocument/2006/relationships/hyperlink" Target="http://www.google.com/url?sa=i&amp;rct=j&amp;q=steam+ship&amp;source=images&amp;cd=&amp;cad=rja&amp;docid=J0V_dBjKuof7fM&amp;tbnid=9pLXGefQd8KwmM:&amp;ved=0CAUQjRw&amp;url=http://www.gjenvick.com/SteamshipLines/CunardLine/Ships/1911-Laconia-I.html&amp;ei=33YKUZ6mEqrr0gH9koDICg&amp;psig=AFQjCNH2DOOwCYp7gRop9-OUwW-Jdn-5wA&amp;ust=1359726682246532" TargetMode="External"/><Relationship Id="rId9" Type="http://schemas.openxmlformats.org/officeDocument/2006/relationships/image" Target="../media/image67.jpeg"/></Relationships>
</file>

<file path=ppt/slides/_rels/slide65.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hyperlink" Target="http://www.google.com/url?sa=i&amp;rct=j&amp;q=laissez+faire&amp;source=images&amp;cd=&amp;cad=rja&amp;docid=A40mzgj_uRiVpM&amp;tbnid=Xe0l1tu4YzLBsM:&amp;ved=0CAUQjRw&amp;url=http://mloguechapter9.blogspot.com/2011/02/reform-laissez-faire.html&amp;ei=uncKUaC4LoTE0AG4loBY&amp;psig=AFQjCNHYPuFwm7DdT4jUXPXEiUX31XKpQQ&amp;ust=1359726904268631" TargetMode="Externa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9.gif"/><Relationship Id="rId2" Type="http://schemas.openxmlformats.org/officeDocument/2006/relationships/hyperlink" Target="http://www.google.com/url?sa=i&amp;rct=j&amp;q=pasteurization&amp;source=images&amp;cd=&amp;cad=rja&amp;docid=4Eg8FM3bBUcVwM&amp;tbnid=lqjPWhJRr1zl_M:&amp;ved=0CAUQjRw&amp;url=http://www.awakeandliving.com/awake-living/2010/09/what-pasterization-does-to-your-food.html&amp;ei=-3cKUYfHNorK0AGRhoEo&amp;psig=AFQjCNGxpkze0plTuGvLB1jGXop08Yl2dw&amp;ust=1359726964998303" TargetMode="External"/><Relationship Id="rId1" Type="http://schemas.openxmlformats.org/officeDocument/2006/relationships/slideLayout" Target="../slideLayouts/slideLayout2.xml"/><Relationship Id="rId5" Type="http://schemas.openxmlformats.org/officeDocument/2006/relationships/image" Target="../media/image70.jpeg"/><Relationship Id="rId4" Type="http://schemas.openxmlformats.org/officeDocument/2006/relationships/hyperlink" Target="http://www.google.com/url?sa=i&amp;rct=j&amp;q=person+with+smallpox&amp;source=images&amp;cd=&amp;cad=rja&amp;docid=cfJZN7BIULvJNM&amp;tbnid=wHorJDko38cMsM:&amp;ved=0CAUQjRw&amp;url=http://www.lewrockwell.com/orig2/miller6.html&amp;ei=SHgKUaYq6ODSAeCrgOgG&amp;psig=AFQjCNHrgTM9vs8FuKQENvweykNpPLHmHw&amp;ust=1359727028377373" TargetMode="External"/></Relationships>
</file>

<file path=ppt/slides/_rels/slide67.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hyperlink" Target="http://www.google.com/url?sa=i&amp;rct=j&amp;q=people+move+to+cities+during+the+industrial+revolution&amp;source=images&amp;cd=&amp;cad=rja&amp;docid=HEuuwdzTZQcKXM&amp;tbnid=DnKQfMaUxOmdcM:&amp;ved=0CAUQjRw&amp;url=http://history10c.wikispaces.com/Slums+&amp;Tenements&amp;ei=e3kKUZPuDObT0wGD8YGoAQ&amp;psig=AFQjCNHe3NA-rAIbzBGT1w10oXF5C7bSig&amp;ust=1359727336882860" TargetMode="External"/><Relationship Id="rId1" Type="http://schemas.openxmlformats.org/officeDocument/2006/relationships/slideLayout" Target="../slideLayouts/slideLayout2.xml"/><Relationship Id="rId5" Type="http://schemas.openxmlformats.org/officeDocument/2006/relationships/image" Target="../media/image72.jpeg"/><Relationship Id="rId4" Type="http://schemas.openxmlformats.org/officeDocument/2006/relationships/hyperlink" Target="http://www.google.com/url?sa=i&amp;rct=j&amp;q=life+during+the+industrial+revolution&amp;source=images&amp;cd=&amp;cad=rja&amp;docid=4uq5mac4LnDTOM&amp;tbnid=No-xbKrMPhUSOM:&amp;ved=0CAUQjRw&amp;url=http://limerickwriter.wordpress.com/2011/11/05/the-industrial-revolution-2/&amp;ei=jXsKUeONHsWE0QGQ44HYCg&amp;psig=AFQjCNG1qT2CE7lTwPtZ9psXM4Qqsun2Cw&amp;ust=1359727855784750" TargetMode="External"/></Relationships>
</file>

<file path=ppt/slides/_rels/slide68.xml.rels><?xml version="1.0" encoding="UTF-8" standalone="yes"?>
<Relationships xmlns="http://schemas.openxmlformats.org/package/2006/relationships"><Relationship Id="rId3" Type="http://schemas.openxmlformats.org/officeDocument/2006/relationships/image" Target="../media/image73.jpeg"/><Relationship Id="rId7" Type="http://schemas.openxmlformats.org/officeDocument/2006/relationships/image" Target="../media/image75.jpeg"/><Relationship Id="rId2" Type="http://schemas.openxmlformats.org/officeDocument/2006/relationships/hyperlink" Target="http://www.google.com/url?sa=i&amp;rct=j&amp;q=people+move+to+cities+during+the+industrial+revolution&amp;source=images&amp;cd=&amp;cad=rja&amp;docid=aIcs5A36wIaIHM&amp;tbnid=Cu1tv1Uf3uLtrM:&amp;ved=0CAUQjRw&amp;url=https://6hrenlightenmentandrevolution.wikispaces.com/The+Industrial+Revolution+-+Social&amp;ei=y3sKUbqHG6bC0QG14oEw&amp;psig=AFQjCNHe3NA-rAIbzBGT1w10oXF5C7bSig&amp;ust=1359727336882860" TargetMode="External"/><Relationship Id="rId1" Type="http://schemas.openxmlformats.org/officeDocument/2006/relationships/slideLayout" Target="../slideLayouts/slideLayout2.xml"/><Relationship Id="rId6" Type="http://schemas.openxmlformats.org/officeDocument/2006/relationships/hyperlink" Target="http://www.google.com/url?sa=i&amp;rct=j&amp;q=industrial%20revolution&amp;source=images&amp;cd=&amp;cad=rja&amp;docid=c0F0JQcN_H_9FM&amp;tbnid=0ZDeXYypv7s93M:&amp;ved=0CAUQjRw&amp;url=http://www.studenthandouts.com/01-Web-Pages/01-Picture-Pages/10.07-Industrial-Revolution/1-Riis-Family-Living-in-One-Room-New-York-City-Slum-1890.htm&amp;ei=FnwKUf_ZDsTD0AGLtYDgAw&amp;psig=AFQjCNG17kdiIEdE3A7_luMcxzGHASpS_A&amp;ust=1359727993593596" TargetMode="External"/><Relationship Id="rId5" Type="http://schemas.openxmlformats.org/officeDocument/2006/relationships/image" Target="../media/image74.jpeg"/><Relationship Id="rId4" Type="http://schemas.openxmlformats.org/officeDocument/2006/relationships/hyperlink" Target="http://www.google.com/url?sa=i&amp;rct=j&amp;q=industrial%20revolution&amp;source=images&amp;cd=&amp;cad=rja&amp;docid=IPUqm9bOG6vGCM&amp;tbnid=_eIaAwWvBCvnZM:&amp;ved=0CAUQjRw&amp;url=http://apworldhistorywiki.wikispaces.com/A+-+The+Social+Impact+of+the+Industrial+Revolution&amp;ei=AnwKUdH2Na650AGnjYDABw&amp;psig=AFQjCNG17kdiIEdE3A7_luMcxzGHASpS_A&amp;ust=1359727993593596" TargetMode="External"/></Relationships>
</file>

<file path=ppt/slides/_rels/slide69.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hyperlink" Target="http://www.google.com/url?sa=i&amp;rct=j&amp;q=industrial%20revolution%20socialism&amp;source=images&amp;cd=&amp;cad=rja&amp;docid=MwSVcswv8bqa4M&amp;tbnid=k-HkiHGgbItrQM:&amp;ved=0CAUQjRw&amp;url=http://www.marxists.org/subject/britain/index.htm&amp;ei=cHwKUaXGB6u50AG9kIHYBA&amp;psig=AFQjCNFrVWHRWEs6A8EIkFBANlc2QLxs7Q&amp;ust=1359728081759671"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www.google.com/url?sa=i&amp;rct=j&amp;q=&amp;esrc=s&amp;frm=1&amp;source=images&amp;cd=&amp;cad=rja&amp;docid=4xUyA2WKPi2LsM&amp;tbnid=dNSwZ8xn2HLRpM:&amp;ved=0CAUQjRw&amp;url=http://www.historytoday.com/tim-harris/charles-ii-reality-behind-merry-monarchy&amp;ei=9aMJUbumKeTJ0QHL3oCQCw&amp;bvm=bv.41642243,d.dmQ&amp;psig=AFQjCNFtTSQrUt2zIpNvUr7PmaQxeMVRZA&amp;ust=1359672607681417" TargetMode="Externa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77.gif"/><Relationship Id="rId2" Type="http://schemas.openxmlformats.org/officeDocument/2006/relationships/hyperlink" Target="http://www.google.com/url?sa=i&amp;rct=j&amp;q=karl+marx+socialism&amp;source=images&amp;cd=&amp;cad=rja&amp;docid=PzX8DEuMGvSTQM&amp;tbnid=3RifkTGnYkQQaM:&amp;ved=0CAUQjRw&amp;url=http://economistsview.typepad.com/economics493/&amp;ei=mnwKUYTXO8S60QHc54H4CQ&amp;psig=AFQjCNGEa7OUDQtdVP50E5F8abWK9Q0Ulw&amp;ust=1359728150528511" TargetMode="Externa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hyperlink" Target="http://www.google.com/url?sa=i&amp;rct=j&amp;q=industrial+revolution+middle+class&amp;source=images&amp;cd=&amp;cad=rja&amp;docid=cg8AJ6pCm4lC4M&amp;tbnid=9Lx9NgoBKzipsM:&amp;ved=0CAUQjRw&amp;url=http://www.yamacanyons.net/WestCivIndRevCh19.html&amp;ei=8nwKUcO4GMiU0QGasYFQ&amp;psig=AFQjCNEIbF5xWs05Mzg9bOZJby0_J0t5dg&amp;ust=1359728185542444"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google.com/url?sa=i&amp;rct=j&amp;q=&amp;esrc=s&amp;frm=1&amp;source=images&amp;cd=&amp;cad=rja&amp;docid=o1GHHaJlk08UZM&amp;tbnid=nv4Ns65pPlQCcM:&amp;ved=0CAUQjRw&amp;url=http://www.tumblr.com/tagged/king%20james%20ii&amp;ei=gaUJUZSHO4eS0QHS34GYBA&amp;psig=AFQjCNH6PhuIc2Z04-Sxwe9ppuINZcRKmA&amp;ust=1359673078825019"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www.google.com/url?sa=i&amp;rct=j&amp;q=&amp;esrc=s&amp;frm=1&amp;source=images&amp;cd=&amp;cad=rja&amp;docid=gM4Y-1OGUQybvM&amp;tbnid=9KGx_2IYS85tiM:&amp;ved=0CAUQjRw&amp;url=http://en.wikipedia.org/wiki/William_and_Mary&amp;ei=t6YJUbXoO6Ww0AG54IGABw&amp;psig=AFQjCNHSIJIMOCsal3zl4M2KMW5NV2aa6w&amp;ust=1359673372497161"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3200" b="1" dirty="0" smtClean="0">
                <a:solidFill>
                  <a:srgbClr val="D8390E"/>
                </a:solidFill>
              </a:rPr>
              <a:t>Revolution, New Nations, and Industrialism</a:t>
            </a:r>
            <a:endParaRPr lang="en-US" sz="3200" b="1" dirty="0">
              <a:solidFill>
                <a:srgbClr val="D8390E"/>
              </a:solidFill>
            </a:endParaRPr>
          </a:p>
        </p:txBody>
      </p:sp>
      <p:sp>
        <p:nvSpPr>
          <p:cNvPr id="3" name="Subtitle 2"/>
          <p:cNvSpPr>
            <a:spLocks noGrp="1"/>
          </p:cNvSpPr>
          <p:nvPr>
            <p:ph type="subTitle" idx="1"/>
          </p:nvPr>
        </p:nvSpPr>
        <p:spPr/>
        <p:txBody>
          <a:bodyPr/>
          <a:lstStyle/>
          <a:p>
            <a:r>
              <a:rPr lang="en-US" dirty="0" smtClean="0">
                <a:solidFill>
                  <a:srgbClr val="F27020"/>
                </a:solidFill>
              </a:rPr>
              <a:t>Pages 616 -652</a:t>
            </a:r>
            <a:endParaRPr lang="en-US" dirty="0">
              <a:solidFill>
                <a:srgbClr val="F2702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19200"/>
            <a:ext cx="5943600" cy="1143000"/>
          </a:xfrm>
        </p:spPr>
        <p:txBody>
          <a:bodyPr>
            <a:normAutofit/>
          </a:bodyPr>
          <a:lstStyle/>
          <a:p>
            <a:r>
              <a:rPr lang="en-US" dirty="0" smtClean="0"/>
              <a:t>Revolutions: England</a:t>
            </a:r>
            <a:endParaRPr lang="en-US" dirty="0"/>
          </a:p>
        </p:txBody>
      </p:sp>
      <p:sp>
        <p:nvSpPr>
          <p:cNvPr id="3" name="Content Placeholder 2"/>
          <p:cNvSpPr>
            <a:spLocks noGrp="1"/>
          </p:cNvSpPr>
          <p:nvPr>
            <p:ph idx="1"/>
          </p:nvPr>
        </p:nvSpPr>
        <p:spPr>
          <a:xfrm>
            <a:off x="457200" y="3200400"/>
            <a:ext cx="8229600" cy="3459163"/>
          </a:xfrm>
        </p:spPr>
        <p:txBody>
          <a:bodyPr>
            <a:normAutofit fontScale="92500" lnSpcReduction="20000"/>
          </a:bodyPr>
          <a:lstStyle/>
          <a:p>
            <a:r>
              <a:rPr lang="en-US" dirty="0" smtClean="0"/>
              <a:t>The English Bill of Rights was approved in 1689 and William and Mary became the new king and queen of England. </a:t>
            </a:r>
          </a:p>
          <a:p>
            <a:r>
              <a:rPr lang="en-US" dirty="0" smtClean="0"/>
              <a:t>The document also allowed Parliament to raise taxes and pass laws as it saw fit. </a:t>
            </a:r>
          </a:p>
          <a:p>
            <a:r>
              <a:rPr lang="en-US" dirty="0"/>
              <a:t> </a:t>
            </a:r>
            <a:r>
              <a:rPr lang="en-US" dirty="0" smtClean="0"/>
              <a:t>This ended divine right in England. Now monarchs could only rule according to Parliament. </a:t>
            </a:r>
            <a:endParaRPr lang="en-US" dirty="0"/>
          </a:p>
        </p:txBody>
      </p:sp>
      <p:pic>
        <p:nvPicPr>
          <p:cNvPr id="1026" name="Picture 2" descr="http://www.commonwealthbooks.org/William_and_Mary_receiving_the_dec_of_rights.jpg">
            <a:hlinkClick r:id="rId2"/>
          </p:cNvPr>
          <p:cNvPicPr>
            <a:picLocks noChangeAspect="1" noChangeArrowheads="1"/>
          </p:cNvPicPr>
          <p:nvPr/>
        </p:nvPicPr>
        <p:blipFill>
          <a:blip r:embed="rId3" cstate="print"/>
          <a:srcRect/>
          <a:stretch>
            <a:fillRect/>
          </a:stretch>
        </p:blipFill>
        <p:spPr bwMode="auto">
          <a:xfrm rot="1115109">
            <a:off x="5601848" y="590152"/>
            <a:ext cx="3105150" cy="218887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990600"/>
            <a:ext cx="5257800" cy="1143000"/>
          </a:xfrm>
        </p:spPr>
        <p:txBody>
          <a:bodyPr/>
          <a:lstStyle/>
          <a:p>
            <a:r>
              <a:rPr lang="en-US" dirty="0" smtClean="0"/>
              <a:t>Revolution: America</a:t>
            </a:r>
            <a:endParaRPr lang="en-US" dirty="0"/>
          </a:p>
        </p:txBody>
      </p:sp>
      <p:sp>
        <p:nvSpPr>
          <p:cNvPr id="3" name="Content Placeholder 2"/>
          <p:cNvSpPr>
            <a:spLocks noGrp="1"/>
          </p:cNvSpPr>
          <p:nvPr>
            <p:ph idx="1"/>
          </p:nvPr>
        </p:nvSpPr>
        <p:spPr>
          <a:xfrm>
            <a:off x="0" y="2743200"/>
            <a:ext cx="8991600" cy="3886200"/>
          </a:xfrm>
        </p:spPr>
        <p:txBody>
          <a:bodyPr>
            <a:normAutofit lnSpcReduction="10000"/>
          </a:bodyPr>
          <a:lstStyle/>
          <a:p>
            <a:r>
              <a:rPr lang="en-US" dirty="0" smtClean="0"/>
              <a:t>Even following the changes in England there were some Americans who were still not happy with the government of England. </a:t>
            </a:r>
          </a:p>
          <a:p>
            <a:r>
              <a:rPr lang="en-US" dirty="0" smtClean="0"/>
              <a:t>Colonist didn’t like the laws and taxes that were being passed. </a:t>
            </a:r>
          </a:p>
          <a:p>
            <a:r>
              <a:rPr lang="en-US" dirty="0" smtClean="0"/>
              <a:t>The people in the colonies felt - how could a king in a faraway country know what was best of their colony?</a:t>
            </a:r>
            <a:endParaRPr lang="en-US" dirty="0"/>
          </a:p>
        </p:txBody>
      </p:sp>
      <p:pic>
        <p:nvPicPr>
          <p:cNvPr id="34818" name="Picture 2" descr="http://personal.monm.edu/WDOWLING/stamp.jpg">
            <a:hlinkClick r:id="rId2"/>
          </p:cNvPr>
          <p:cNvPicPr>
            <a:picLocks noChangeAspect="1" noChangeArrowheads="1"/>
          </p:cNvPicPr>
          <p:nvPr/>
        </p:nvPicPr>
        <p:blipFill>
          <a:blip r:embed="rId3" cstate="print"/>
          <a:srcRect/>
          <a:stretch>
            <a:fillRect/>
          </a:stretch>
        </p:blipFill>
        <p:spPr bwMode="auto">
          <a:xfrm>
            <a:off x="5334000" y="228600"/>
            <a:ext cx="3657600" cy="237945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76600" y="914400"/>
            <a:ext cx="5486400" cy="1143000"/>
          </a:xfrm>
        </p:spPr>
        <p:txBody>
          <a:bodyPr/>
          <a:lstStyle/>
          <a:p>
            <a:r>
              <a:rPr lang="en-US" dirty="0" smtClean="0"/>
              <a:t>Revolution: America</a:t>
            </a:r>
            <a:endParaRPr lang="en-US" dirty="0"/>
          </a:p>
        </p:txBody>
      </p:sp>
      <p:sp>
        <p:nvSpPr>
          <p:cNvPr id="3" name="Content Placeholder 2"/>
          <p:cNvSpPr>
            <a:spLocks noGrp="1"/>
          </p:cNvSpPr>
          <p:nvPr>
            <p:ph idx="1"/>
          </p:nvPr>
        </p:nvSpPr>
        <p:spPr>
          <a:xfrm>
            <a:off x="457200" y="2819400"/>
            <a:ext cx="8229600" cy="3810000"/>
          </a:xfrm>
        </p:spPr>
        <p:txBody>
          <a:bodyPr>
            <a:normAutofit/>
          </a:bodyPr>
          <a:lstStyle/>
          <a:p>
            <a:r>
              <a:rPr lang="en-US" dirty="0" smtClean="0"/>
              <a:t>Protests began in the colonies. </a:t>
            </a:r>
          </a:p>
          <a:p>
            <a:r>
              <a:rPr lang="en-US" dirty="0" smtClean="0"/>
              <a:t>1766, Ben Franklin goes to England and visits Parliament. He argues “No taxation, without representation. </a:t>
            </a:r>
          </a:p>
          <a:p>
            <a:r>
              <a:rPr lang="en-US" dirty="0" smtClean="0"/>
              <a:t>Eventually the First Continental Congress met with delegates representing the colonies. </a:t>
            </a:r>
          </a:p>
          <a:p>
            <a:r>
              <a:rPr lang="en-US" dirty="0" smtClean="0"/>
              <a:t>They decided to resist the British!</a:t>
            </a:r>
            <a:endParaRPr lang="en-US" dirty="0"/>
          </a:p>
        </p:txBody>
      </p:sp>
      <p:pic>
        <p:nvPicPr>
          <p:cNvPr id="33794" name="Picture 2" descr="http://www.parliament.uk/ImageVault/Images/height_300/width_243/preserveAspectRatio_0/compressionQuality_0/id_1424/ImageVaultHandler.aspx">
            <a:hlinkClick r:id="rId2"/>
          </p:cNvPr>
          <p:cNvPicPr>
            <a:picLocks noChangeAspect="1" noChangeArrowheads="1"/>
          </p:cNvPicPr>
          <p:nvPr/>
        </p:nvPicPr>
        <p:blipFill>
          <a:blip r:embed="rId3" cstate="print"/>
          <a:srcRect/>
          <a:stretch>
            <a:fillRect/>
          </a:stretch>
        </p:blipFill>
        <p:spPr bwMode="auto">
          <a:xfrm>
            <a:off x="733044" y="152400"/>
            <a:ext cx="2191131" cy="27051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Revolution: America</a:t>
            </a:r>
            <a:endParaRPr lang="en-US" dirty="0"/>
          </a:p>
        </p:txBody>
      </p:sp>
      <p:sp>
        <p:nvSpPr>
          <p:cNvPr id="4" name="Content Placeholder 3"/>
          <p:cNvSpPr>
            <a:spLocks noGrp="1"/>
          </p:cNvSpPr>
          <p:nvPr>
            <p:ph sz="half" idx="1"/>
          </p:nvPr>
        </p:nvSpPr>
        <p:spPr/>
        <p:txBody>
          <a:bodyPr/>
          <a:lstStyle/>
          <a:p>
            <a:r>
              <a:rPr lang="en-US" dirty="0" smtClean="0"/>
              <a:t>Next a militia was created to protect the people from the British troops. </a:t>
            </a:r>
          </a:p>
          <a:p>
            <a:endParaRPr lang="en-US" dirty="0"/>
          </a:p>
        </p:txBody>
      </p:sp>
      <p:sp>
        <p:nvSpPr>
          <p:cNvPr id="5" name="Content Placeholder 4"/>
          <p:cNvSpPr>
            <a:spLocks noGrp="1"/>
          </p:cNvSpPr>
          <p:nvPr>
            <p:ph sz="half" idx="2"/>
          </p:nvPr>
        </p:nvSpPr>
        <p:spPr>
          <a:xfrm>
            <a:off x="4038600" y="5410200"/>
            <a:ext cx="4724400" cy="1096963"/>
          </a:xfrm>
        </p:spPr>
        <p:txBody>
          <a:bodyPr/>
          <a:lstStyle/>
          <a:p>
            <a:r>
              <a:rPr lang="en-US" dirty="0" smtClean="0"/>
              <a:t>1775, the fighting began. </a:t>
            </a:r>
          </a:p>
          <a:p>
            <a:endParaRPr lang="en-US" dirty="0"/>
          </a:p>
        </p:txBody>
      </p:sp>
      <p:pic>
        <p:nvPicPr>
          <p:cNvPr id="32770" name="Picture 2" descr="http://t2.gstatic.com/images?q=tbn:ANd9GcQ0vkSiGhhFXoIR8gqymaUMhIuYDbJWuWk0mV7ejxEbtNTkfXENdA">
            <a:hlinkClick r:id="rId2"/>
          </p:cNvPr>
          <p:cNvPicPr>
            <a:picLocks noChangeAspect="1" noChangeArrowheads="1"/>
          </p:cNvPicPr>
          <p:nvPr/>
        </p:nvPicPr>
        <p:blipFill>
          <a:blip r:embed="rId3" cstate="print"/>
          <a:srcRect/>
          <a:stretch>
            <a:fillRect/>
          </a:stretch>
        </p:blipFill>
        <p:spPr bwMode="auto">
          <a:xfrm>
            <a:off x="4419600" y="1828800"/>
            <a:ext cx="4343400" cy="2889166"/>
          </a:xfrm>
          <a:prstGeom prst="rect">
            <a:avLst/>
          </a:prstGeom>
          <a:noFill/>
        </p:spPr>
      </p:pic>
      <p:pic>
        <p:nvPicPr>
          <p:cNvPr id="32772" name="Picture 4" descr="http://www.nps.gov/mima/images/Captain-Nowaki-and-Friends.gif">
            <a:hlinkClick r:id="rId4"/>
          </p:cNvPr>
          <p:cNvPicPr>
            <a:picLocks noChangeAspect="1" noChangeArrowheads="1"/>
          </p:cNvPicPr>
          <p:nvPr/>
        </p:nvPicPr>
        <p:blipFill>
          <a:blip r:embed="rId5" cstate="print"/>
          <a:srcRect/>
          <a:stretch>
            <a:fillRect/>
          </a:stretch>
        </p:blipFill>
        <p:spPr bwMode="auto">
          <a:xfrm>
            <a:off x="457200" y="3505200"/>
            <a:ext cx="3422886" cy="2286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2772"/>
                                        </p:tgtEl>
                                        <p:attrNameLst>
                                          <p:attrName>style.visibility</p:attrName>
                                        </p:attrNameLst>
                                      </p:cBhvr>
                                      <p:to>
                                        <p:strVal val="visible"/>
                                      </p:to>
                                    </p:set>
                                    <p:animEffect transition="in" filter="blinds(horizontal)">
                                      <p:cBhvr>
                                        <p:cTn id="10" dur="500"/>
                                        <p:tgtEl>
                                          <p:spTgt spid="3277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blinds(horizontal)">
                                      <p:cBhvr>
                                        <p:cTn id="15" dur="500"/>
                                        <p:tgtEl>
                                          <p:spTgt spid="5">
                                            <p:txEl>
                                              <p:pRg st="0" end="0"/>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32770"/>
                                        </p:tgtEl>
                                        <p:attrNameLst>
                                          <p:attrName>style.visibility</p:attrName>
                                        </p:attrNameLst>
                                      </p:cBhvr>
                                      <p:to>
                                        <p:strVal val="visible"/>
                                      </p:to>
                                    </p:set>
                                    <p:animEffect transition="in" filter="blinds(horizontal)">
                                      <p:cBhvr>
                                        <p:cTn id="18" dur="500"/>
                                        <p:tgtEl>
                                          <p:spTgt spid="327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5486400" cy="1143000"/>
          </a:xfrm>
        </p:spPr>
        <p:txBody>
          <a:bodyPr/>
          <a:lstStyle/>
          <a:p>
            <a:r>
              <a:rPr lang="en-US" dirty="0" smtClean="0"/>
              <a:t>Revolution: America</a:t>
            </a:r>
            <a:endParaRPr lang="en-US" dirty="0"/>
          </a:p>
        </p:txBody>
      </p:sp>
      <p:sp>
        <p:nvSpPr>
          <p:cNvPr id="3" name="Content Placeholder 2"/>
          <p:cNvSpPr>
            <a:spLocks noGrp="1"/>
          </p:cNvSpPr>
          <p:nvPr>
            <p:ph idx="1"/>
          </p:nvPr>
        </p:nvSpPr>
        <p:spPr>
          <a:xfrm>
            <a:off x="0" y="2133600"/>
            <a:ext cx="7162800" cy="4724400"/>
          </a:xfrm>
        </p:spPr>
        <p:txBody>
          <a:bodyPr>
            <a:normAutofit lnSpcReduction="10000"/>
          </a:bodyPr>
          <a:lstStyle/>
          <a:p>
            <a:r>
              <a:rPr lang="en-US" dirty="0" smtClean="0"/>
              <a:t>1776 – The Declaration of Independence stated that people had rights. This was similar to the Magna Carta. </a:t>
            </a:r>
          </a:p>
          <a:p>
            <a:r>
              <a:rPr lang="en-US" dirty="0" smtClean="0"/>
              <a:t>The Declaration of Independence was written by Thomas Jefferson, who was very interested and influenced by the Enlightenment thinkers and ideas of the Scientific Revolution. These thoughts are evident in this document. </a:t>
            </a:r>
            <a:endParaRPr lang="en-US" dirty="0"/>
          </a:p>
        </p:txBody>
      </p:sp>
      <p:pic>
        <p:nvPicPr>
          <p:cNvPr id="31746" name="Picture 2" descr="http://upload.wikimedia.org/wikipedia/commons/thumb/d/d6/Writing_the_Declaration_of_Independence_1776_cph.3g09904.jpg/220px-Writing_the_Declaration_of_Independence_1776_cph.3g09904.jpg">
            <a:hlinkClick r:id="rId2"/>
          </p:cNvPr>
          <p:cNvPicPr>
            <a:picLocks noChangeAspect="1" noChangeArrowheads="1"/>
          </p:cNvPicPr>
          <p:nvPr/>
        </p:nvPicPr>
        <p:blipFill>
          <a:blip r:embed="rId3" cstate="print"/>
          <a:srcRect/>
          <a:stretch>
            <a:fillRect/>
          </a:stretch>
        </p:blipFill>
        <p:spPr bwMode="auto">
          <a:xfrm>
            <a:off x="6705600" y="533400"/>
            <a:ext cx="2209930" cy="29432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5410200" cy="1143000"/>
          </a:xfrm>
        </p:spPr>
        <p:txBody>
          <a:bodyPr>
            <a:normAutofit/>
          </a:bodyPr>
          <a:lstStyle/>
          <a:p>
            <a:r>
              <a:rPr lang="en-US" dirty="0" smtClean="0"/>
              <a:t>Revolution: America</a:t>
            </a:r>
            <a:endParaRPr lang="en-US" dirty="0"/>
          </a:p>
        </p:txBody>
      </p:sp>
      <p:sp>
        <p:nvSpPr>
          <p:cNvPr id="3" name="Content Placeholder 2"/>
          <p:cNvSpPr>
            <a:spLocks noGrp="1"/>
          </p:cNvSpPr>
          <p:nvPr>
            <p:ph sz="half" idx="1"/>
          </p:nvPr>
        </p:nvSpPr>
        <p:spPr>
          <a:xfrm>
            <a:off x="304800" y="1981200"/>
            <a:ext cx="4191000" cy="4495800"/>
          </a:xfrm>
        </p:spPr>
        <p:txBody>
          <a:bodyPr>
            <a:normAutofit fontScale="92500" lnSpcReduction="20000"/>
          </a:bodyPr>
          <a:lstStyle/>
          <a:p>
            <a:r>
              <a:rPr lang="en-US" dirty="0" smtClean="0"/>
              <a:t>“We hold these truths to be self evident, that all men are created equal, that they are endowed by their creator with certain unalienable rights, that among these are life, liberty, and the Pursuit of Happiness.”</a:t>
            </a:r>
          </a:p>
          <a:p>
            <a:pPr lvl="5"/>
            <a:r>
              <a:rPr lang="en-US" dirty="0" smtClean="0"/>
              <a:t>From the Declaration of Independence</a:t>
            </a:r>
            <a:endParaRPr lang="en-US" dirty="0"/>
          </a:p>
        </p:txBody>
      </p:sp>
      <p:sp>
        <p:nvSpPr>
          <p:cNvPr id="4" name="Content Placeholder 3"/>
          <p:cNvSpPr>
            <a:spLocks noGrp="1"/>
          </p:cNvSpPr>
          <p:nvPr>
            <p:ph sz="half" idx="2"/>
          </p:nvPr>
        </p:nvSpPr>
        <p:spPr>
          <a:xfrm>
            <a:off x="4648200" y="2789237"/>
            <a:ext cx="4038600" cy="4068763"/>
          </a:xfrm>
        </p:spPr>
        <p:txBody>
          <a:bodyPr>
            <a:normAutofit fontScale="92500" lnSpcReduction="20000"/>
          </a:bodyPr>
          <a:lstStyle/>
          <a:p>
            <a:r>
              <a:rPr lang="en-US" dirty="0" smtClean="0"/>
              <a:t>This document also said that people who don’t like how the government is being run can change it. </a:t>
            </a:r>
          </a:p>
          <a:p>
            <a:r>
              <a:rPr lang="en-US" dirty="0" smtClean="0"/>
              <a:t>John Locke – Natural Rights (Life, Liberty, Property)</a:t>
            </a:r>
          </a:p>
          <a:p>
            <a:r>
              <a:rPr lang="en-US" dirty="0" smtClean="0"/>
              <a:t>Jean-Jacque Rousseau – Popular Sovereignty (Government expresses the people’s ideas)</a:t>
            </a:r>
          </a:p>
          <a:p>
            <a:endParaRPr lang="en-US" dirty="0" smtClean="0"/>
          </a:p>
        </p:txBody>
      </p:sp>
      <p:pic>
        <p:nvPicPr>
          <p:cNvPr id="30722" name="Picture 2" descr="http://www.peterbroderick.com/writing/writing/declarationofindependence_files/page23_1.jpg">
            <a:hlinkClick r:id="rId2"/>
          </p:cNvPr>
          <p:cNvPicPr>
            <a:picLocks noChangeAspect="1" noChangeArrowheads="1"/>
          </p:cNvPicPr>
          <p:nvPr/>
        </p:nvPicPr>
        <p:blipFill>
          <a:blip r:embed="rId3" cstate="print"/>
          <a:srcRect/>
          <a:stretch>
            <a:fillRect/>
          </a:stretch>
        </p:blipFill>
        <p:spPr bwMode="auto">
          <a:xfrm>
            <a:off x="5334000" y="228600"/>
            <a:ext cx="3505200" cy="233414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blinds(horizontal)">
                                      <p:cBhvr>
                                        <p:cTn id="15" dur="500"/>
                                        <p:tgtEl>
                                          <p:spTgt spid="4">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4">
                                            <p:txEl>
                                              <p:pRg st="1" end="1"/>
                                            </p:txEl>
                                          </p:spTgt>
                                        </p:tgtEl>
                                        <p:attrNameLst>
                                          <p:attrName>style.visibility</p:attrName>
                                        </p:attrNameLst>
                                      </p:cBhvr>
                                      <p:to>
                                        <p:strVal val="visible"/>
                                      </p:to>
                                    </p:set>
                                    <p:animEffect transition="in" filter="blinds(horizontal)">
                                      <p:cBhvr>
                                        <p:cTn id="20" dur="500"/>
                                        <p:tgtEl>
                                          <p:spTgt spid="4">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Effect transition="in" filter="blinds(horizontal)">
                                      <p:cBhvr>
                                        <p:cTn id="25"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Revolution: America</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The United States was born! </a:t>
            </a:r>
          </a:p>
          <a:p>
            <a:r>
              <a:rPr lang="en-US" dirty="0" smtClean="0"/>
              <a:t>In the early organization of the country they wrote the Articles of Confederation. </a:t>
            </a:r>
          </a:p>
          <a:p>
            <a:r>
              <a:rPr lang="en-US" dirty="0" smtClean="0"/>
              <a:t>This document created a weak central government. They did this because they felt it would be best for the country. They had just come from a government that they felt had too much power. </a:t>
            </a:r>
          </a:p>
          <a:p>
            <a:r>
              <a:rPr lang="en-US" dirty="0" smtClean="0"/>
              <a:t>The weak government did not serve the needs of the people and had to be changed.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Revolution: America</a:t>
            </a:r>
            <a:endParaRPr lang="en-US" dirty="0"/>
          </a:p>
        </p:txBody>
      </p:sp>
      <p:sp>
        <p:nvSpPr>
          <p:cNvPr id="3" name="Content Placeholder 2"/>
          <p:cNvSpPr>
            <a:spLocks noGrp="1"/>
          </p:cNvSpPr>
          <p:nvPr>
            <p:ph idx="1"/>
          </p:nvPr>
        </p:nvSpPr>
        <p:spPr>
          <a:xfrm>
            <a:off x="0" y="1676400"/>
            <a:ext cx="5867400" cy="4876800"/>
          </a:xfrm>
        </p:spPr>
        <p:txBody>
          <a:bodyPr>
            <a:normAutofit fontScale="85000" lnSpcReduction="10000"/>
          </a:bodyPr>
          <a:lstStyle/>
          <a:p>
            <a:r>
              <a:rPr lang="en-US" dirty="0" smtClean="0"/>
              <a:t>The Constitution was written to replace the Articles of Confederation. </a:t>
            </a:r>
          </a:p>
          <a:p>
            <a:r>
              <a:rPr lang="en-US" dirty="0" smtClean="0"/>
              <a:t>James Madison, an author of the Constitution, followed Monteseque’s ideas when writing the Constitution. He made branches of the government. </a:t>
            </a:r>
          </a:p>
          <a:p>
            <a:pPr lvl="1"/>
            <a:r>
              <a:rPr lang="en-US" dirty="0" smtClean="0"/>
              <a:t>Legislative – Makes the laws (Congress)</a:t>
            </a:r>
          </a:p>
          <a:p>
            <a:pPr lvl="1"/>
            <a:r>
              <a:rPr lang="en-US" dirty="0" smtClean="0"/>
              <a:t>Executive – Enforces the laws (President)</a:t>
            </a:r>
          </a:p>
          <a:p>
            <a:pPr lvl="1"/>
            <a:r>
              <a:rPr lang="en-US" dirty="0" smtClean="0"/>
              <a:t>Judicial – Interpret the laws (Courts)</a:t>
            </a:r>
          </a:p>
        </p:txBody>
      </p:sp>
      <p:pic>
        <p:nvPicPr>
          <p:cNvPr id="28674" name="Picture 2" descr="http://library.thinkquest.org/J0110221/gov_tree3.gif">
            <a:hlinkClick r:id="rId2"/>
          </p:cNvPr>
          <p:cNvPicPr>
            <a:picLocks noChangeAspect="1" noChangeArrowheads="1"/>
          </p:cNvPicPr>
          <p:nvPr/>
        </p:nvPicPr>
        <p:blipFill>
          <a:blip r:embed="rId3" cstate="print"/>
          <a:srcRect/>
          <a:stretch>
            <a:fillRect/>
          </a:stretch>
        </p:blipFill>
        <p:spPr bwMode="auto">
          <a:xfrm>
            <a:off x="5181600" y="1371600"/>
            <a:ext cx="4572000" cy="4572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linds(horizontal)">
                                      <p:cBhvr>
                                        <p:cTn id="18" dur="500"/>
                                        <p:tgtEl>
                                          <p:spTgt spid="3">
                                            <p:txEl>
                                              <p:pRg st="3" end="3"/>
                                            </p:txEl>
                                          </p:spTgt>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blinds(horizontal)">
                                      <p:cBhvr>
                                        <p:cTn id="21"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Revolution: America</a:t>
            </a:r>
            <a:endParaRPr lang="en-US" dirty="0"/>
          </a:p>
        </p:txBody>
      </p:sp>
      <p:sp>
        <p:nvSpPr>
          <p:cNvPr id="3" name="Content Placeholder 2"/>
          <p:cNvSpPr>
            <a:spLocks noGrp="1"/>
          </p:cNvSpPr>
          <p:nvPr>
            <p:ph idx="1"/>
          </p:nvPr>
        </p:nvSpPr>
        <p:spPr>
          <a:xfrm>
            <a:off x="228600" y="1143000"/>
            <a:ext cx="8229600" cy="4525963"/>
          </a:xfrm>
        </p:spPr>
        <p:txBody>
          <a:bodyPr/>
          <a:lstStyle/>
          <a:p>
            <a:r>
              <a:rPr lang="en-US" dirty="0" smtClean="0"/>
              <a:t>The Constitution guaranteed rights to most citizens. </a:t>
            </a:r>
          </a:p>
          <a:p>
            <a:r>
              <a:rPr lang="en-US" dirty="0" smtClean="0"/>
              <a:t>It did not discuss the following:</a:t>
            </a:r>
          </a:p>
          <a:p>
            <a:pPr lvl="1"/>
            <a:r>
              <a:rPr lang="en-US" dirty="0" smtClean="0"/>
              <a:t>Women’s Rights</a:t>
            </a:r>
          </a:p>
          <a:p>
            <a:pPr lvl="1"/>
            <a:r>
              <a:rPr lang="en-US" dirty="0" smtClean="0"/>
              <a:t>Slaves</a:t>
            </a:r>
          </a:p>
          <a:p>
            <a:pPr lvl="1"/>
            <a:r>
              <a:rPr lang="en-US" dirty="0" smtClean="0"/>
              <a:t>Men that Didn’t Own Land Could Not Vote</a:t>
            </a:r>
          </a:p>
        </p:txBody>
      </p:sp>
      <p:pic>
        <p:nvPicPr>
          <p:cNvPr id="27650" name="Picture 2" descr="https://encrypted-tbn2.gstatic.com/images?q=tbn:ANd9GcR5aeI7TvQu7ntumvPJCjM2OGWAHpRfM_F-kwztZYrSr1nTOYoGMA">
            <a:hlinkClick r:id="rId2"/>
          </p:cNvPr>
          <p:cNvPicPr>
            <a:picLocks noChangeAspect="1" noChangeArrowheads="1"/>
          </p:cNvPicPr>
          <p:nvPr/>
        </p:nvPicPr>
        <p:blipFill>
          <a:blip r:embed="rId3" cstate="print"/>
          <a:srcRect/>
          <a:stretch>
            <a:fillRect/>
          </a:stretch>
        </p:blipFill>
        <p:spPr bwMode="auto">
          <a:xfrm>
            <a:off x="2971800" y="4343400"/>
            <a:ext cx="3124200" cy="234117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linds(horizontal)">
                                      <p:cBhvr>
                                        <p:cTn id="18" dur="500"/>
                                        <p:tgtEl>
                                          <p:spTgt spid="3">
                                            <p:txEl>
                                              <p:pRg st="3" end="3"/>
                                            </p:txEl>
                                          </p:spTgt>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blinds(horizontal)">
                                      <p:cBhvr>
                                        <p:cTn id="21"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Revolution: France</a:t>
            </a:r>
            <a:endParaRPr lang="en-US" dirty="0"/>
          </a:p>
        </p:txBody>
      </p:sp>
      <p:sp>
        <p:nvSpPr>
          <p:cNvPr id="3" name="Content Placeholder 2"/>
          <p:cNvSpPr>
            <a:spLocks noGrp="1"/>
          </p:cNvSpPr>
          <p:nvPr>
            <p:ph idx="1"/>
          </p:nvPr>
        </p:nvSpPr>
        <p:spPr/>
        <p:txBody>
          <a:bodyPr/>
          <a:lstStyle/>
          <a:p>
            <a:r>
              <a:rPr lang="en-US" dirty="0" smtClean="0"/>
              <a:t>The French are inspired by America’s fight for freedom.  It will drive the French to work toward their own independence. </a:t>
            </a:r>
          </a:p>
          <a:p>
            <a:pPr>
              <a:buNone/>
            </a:pPr>
            <a:endParaRPr lang="en-US" dirty="0"/>
          </a:p>
        </p:txBody>
      </p:sp>
      <p:pic>
        <p:nvPicPr>
          <p:cNvPr id="26626" name="Picture 2" descr="http://www.whicheb5.com/blog/wp-content/uploads/2012/11/french-move-usa-eb-5-visa.jpg">
            <a:hlinkClick r:id="rId2"/>
          </p:cNvPr>
          <p:cNvPicPr>
            <a:picLocks noChangeAspect="1" noChangeArrowheads="1"/>
          </p:cNvPicPr>
          <p:nvPr/>
        </p:nvPicPr>
        <p:blipFill>
          <a:blip r:embed="rId3" cstate="print"/>
          <a:srcRect/>
          <a:stretch>
            <a:fillRect/>
          </a:stretch>
        </p:blipFill>
        <p:spPr bwMode="auto">
          <a:xfrm>
            <a:off x="2667000" y="3276600"/>
            <a:ext cx="3810000" cy="3048001"/>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Vocabulary</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Coup d'état –  The forceful overthrow of government. </a:t>
            </a:r>
          </a:p>
          <a:p>
            <a:pPr>
              <a:buNone/>
            </a:pPr>
            <a:endParaRPr lang="en-US" dirty="0" smtClean="0"/>
          </a:p>
          <a:p>
            <a:r>
              <a:rPr lang="en-US" dirty="0" smtClean="0"/>
              <a:t>Conservatism – A movement to preserve the old social order and government. </a:t>
            </a:r>
          </a:p>
          <a:p>
            <a:pPr>
              <a:buNone/>
            </a:pPr>
            <a:endParaRPr lang="en-US" dirty="0" smtClean="0"/>
          </a:p>
          <a:p>
            <a:r>
              <a:rPr lang="en-US" dirty="0" smtClean="0"/>
              <a:t>Factory System – A system where machines rapidly produce large quantities of goods at factories. </a:t>
            </a:r>
          </a:p>
          <a:p>
            <a:endParaRPr lang="en-US" dirty="0" smtClean="0"/>
          </a:p>
          <a:p>
            <a:r>
              <a:rPr lang="en-US" dirty="0" smtClean="0"/>
              <a:t>Imperialism – Control of a region or country by another country. </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Revolution: France</a:t>
            </a:r>
            <a:endParaRPr lang="en-US" dirty="0"/>
          </a:p>
        </p:txBody>
      </p:sp>
      <p:sp>
        <p:nvSpPr>
          <p:cNvPr id="3" name="Content Placeholder 2"/>
          <p:cNvSpPr>
            <a:spLocks noGrp="1"/>
          </p:cNvSpPr>
          <p:nvPr>
            <p:ph idx="1"/>
          </p:nvPr>
        </p:nvSpPr>
        <p:spPr>
          <a:xfrm>
            <a:off x="457200" y="1676400"/>
            <a:ext cx="8229600" cy="4953000"/>
          </a:xfrm>
        </p:spPr>
        <p:txBody>
          <a:bodyPr>
            <a:normAutofit fontScale="92500" lnSpcReduction="10000"/>
          </a:bodyPr>
          <a:lstStyle/>
          <a:p>
            <a:r>
              <a:rPr lang="en-US" dirty="0" smtClean="0"/>
              <a:t>French Society was divided into 3 Estates. </a:t>
            </a:r>
          </a:p>
          <a:p>
            <a:r>
              <a:rPr lang="en-US" dirty="0" smtClean="0"/>
              <a:t>The King ruled over the society. </a:t>
            </a:r>
          </a:p>
          <a:p>
            <a:r>
              <a:rPr lang="en-US" dirty="0" smtClean="0"/>
              <a:t>The 1</a:t>
            </a:r>
            <a:r>
              <a:rPr lang="en-US" baseline="30000" dirty="0" smtClean="0"/>
              <a:t>st</a:t>
            </a:r>
            <a:r>
              <a:rPr lang="en-US" dirty="0" smtClean="0"/>
              <a:t> Estate was the clergy. They had many privileges. </a:t>
            </a:r>
          </a:p>
          <a:p>
            <a:r>
              <a:rPr lang="en-US" dirty="0" smtClean="0"/>
              <a:t>The 2</a:t>
            </a:r>
            <a:r>
              <a:rPr lang="en-US" baseline="30000" dirty="0" smtClean="0"/>
              <a:t>nd</a:t>
            </a:r>
            <a:r>
              <a:rPr lang="en-US" dirty="0" smtClean="0"/>
              <a:t> Estate was the nobles. They held important jobs in society such as government, military or court positions. </a:t>
            </a:r>
          </a:p>
          <a:p>
            <a:r>
              <a:rPr lang="en-US" dirty="0" smtClean="0"/>
              <a:t>The 3</a:t>
            </a:r>
            <a:r>
              <a:rPr lang="en-US" baseline="30000" dirty="0" smtClean="0"/>
              <a:t>rd</a:t>
            </a:r>
            <a:r>
              <a:rPr lang="en-US" dirty="0" smtClean="0"/>
              <a:t> Estate was everyone else, Craftsmen, Shopkeepers, and Peasants. They  were charged the highest taxes and had the fewest rights.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4495800" cy="1143000"/>
          </a:xfrm>
        </p:spPr>
        <p:txBody>
          <a:bodyPr/>
          <a:lstStyle/>
          <a:p>
            <a:r>
              <a:rPr lang="en-US" dirty="0" smtClean="0"/>
              <a:t>Revolution: France</a:t>
            </a:r>
            <a:endParaRPr lang="en-US" dirty="0"/>
          </a:p>
        </p:txBody>
      </p:sp>
      <p:pic>
        <p:nvPicPr>
          <p:cNvPr id="24578" name="Picture 2" descr="http://relay-of-revolutions.wikispaces.com/file/view/estates-June_Shin.jpg/158464797/estates-June_Shin.jpg">
            <a:hlinkClick r:id="rId2"/>
          </p:cNvPr>
          <p:cNvPicPr>
            <a:picLocks noChangeAspect="1" noChangeArrowheads="1"/>
          </p:cNvPicPr>
          <p:nvPr/>
        </p:nvPicPr>
        <p:blipFill>
          <a:blip r:embed="rId3" cstate="print"/>
          <a:srcRect/>
          <a:stretch>
            <a:fillRect/>
          </a:stretch>
        </p:blipFill>
        <p:spPr bwMode="auto">
          <a:xfrm>
            <a:off x="3124200" y="990599"/>
            <a:ext cx="4267200" cy="5715347"/>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381000"/>
            <a:ext cx="5181600" cy="1143000"/>
          </a:xfrm>
        </p:spPr>
        <p:txBody>
          <a:bodyPr/>
          <a:lstStyle/>
          <a:p>
            <a:r>
              <a:rPr lang="en-US" dirty="0" smtClean="0"/>
              <a:t>Revolution: France</a:t>
            </a:r>
            <a:endParaRPr lang="en-US" dirty="0"/>
          </a:p>
        </p:txBody>
      </p:sp>
      <p:sp>
        <p:nvSpPr>
          <p:cNvPr id="3" name="Content Placeholder 2"/>
          <p:cNvSpPr>
            <a:spLocks noGrp="1"/>
          </p:cNvSpPr>
          <p:nvPr>
            <p:ph idx="1"/>
          </p:nvPr>
        </p:nvSpPr>
        <p:spPr>
          <a:xfrm>
            <a:off x="457200" y="3657600"/>
            <a:ext cx="8229600" cy="2925763"/>
          </a:xfrm>
        </p:spPr>
        <p:txBody>
          <a:bodyPr/>
          <a:lstStyle/>
          <a:p>
            <a:r>
              <a:rPr lang="en-US" dirty="0" smtClean="0"/>
              <a:t>The 3</a:t>
            </a:r>
            <a:r>
              <a:rPr lang="en-US" baseline="30000" dirty="0" smtClean="0"/>
              <a:t>rd</a:t>
            </a:r>
            <a:r>
              <a:rPr lang="en-US" dirty="0" smtClean="0"/>
              <a:t> Estate was starving. They felt the king didn’t care about their problems.</a:t>
            </a:r>
          </a:p>
          <a:p>
            <a:r>
              <a:rPr lang="en-US" dirty="0" smtClean="0"/>
              <a:t>King Louis XVI lived a very extravagant lifestyle. He threw fancy parties and his wife,  Marie Antoinette, enjoyed expensive clothing. </a:t>
            </a:r>
            <a:endParaRPr lang="en-US" dirty="0"/>
          </a:p>
        </p:txBody>
      </p:sp>
      <p:pic>
        <p:nvPicPr>
          <p:cNvPr id="23554" name="Picture 2" descr="http://www.internetstones.com/image-files/marie-antoinette-queen-consort-of-louis-xvi.jpg">
            <a:hlinkClick r:id="rId2"/>
          </p:cNvPr>
          <p:cNvPicPr>
            <a:picLocks noChangeAspect="1" noChangeArrowheads="1"/>
          </p:cNvPicPr>
          <p:nvPr/>
        </p:nvPicPr>
        <p:blipFill>
          <a:blip r:embed="rId3" cstate="print"/>
          <a:srcRect/>
          <a:stretch>
            <a:fillRect/>
          </a:stretch>
        </p:blipFill>
        <p:spPr bwMode="auto">
          <a:xfrm rot="861320">
            <a:off x="6553200" y="685800"/>
            <a:ext cx="2000250" cy="2819401"/>
          </a:xfrm>
          <a:prstGeom prst="rect">
            <a:avLst/>
          </a:prstGeom>
          <a:noFill/>
        </p:spPr>
      </p:pic>
      <p:pic>
        <p:nvPicPr>
          <p:cNvPr id="23556" name="Picture 4" descr="http://24.media.tumblr.com/tumblr_m92gqv86H81r2u8sso1_400.jpg">
            <a:hlinkClick r:id="rId4"/>
          </p:cNvPr>
          <p:cNvPicPr>
            <a:picLocks noChangeAspect="1" noChangeArrowheads="1"/>
          </p:cNvPicPr>
          <p:nvPr/>
        </p:nvPicPr>
        <p:blipFill>
          <a:blip r:embed="rId5" cstate="print"/>
          <a:srcRect/>
          <a:stretch>
            <a:fillRect/>
          </a:stretch>
        </p:blipFill>
        <p:spPr bwMode="auto">
          <a:xfrm rot="20549036">
            <a:off x="373271" y="570548"/>
            <a:ext cx="2200275" cy="281940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2800" y="1066800"/>
            <a:ext cx="5791200" cy="1143000"/>
          </a:xfrm>
        </p:spPr>
        <p:txBody>
          <a:bodyPr/>
          <a:lstStyle/>
          <a:p>
            <a:r>
              <a:rPr lang="en-US" dirty="0" smtClean="0"/>
              <a:t>Revolution: France</a:t>
            </a:r>
            <a:endParaRPr lang="en-US" dirty="0"/>
          </a:p>
        </p:txBody>
      </p:sp>
      <p:sp>
        <p:nvSpPr>
          <p:cNvPr id="3" name="Content Placeholder 2"/>
          <p:cNvSpPr>
            <a:spLocks noGrp="1"/>
          </p:cNvSpPr>
          <p:nvPr>
            <p:ph idx="1"/>
          </p:nvPr>
        </p:nvSpPr>
        <p:spPr>
          <a:xfrm>
            <a:off x="457200" y="3124200"/>
            <a:ext cx="8686800" cy="3733800"/>
          </a:xfrm>
        </p:spPr>
        <p:txBody>
          <a:bodyPr>
            <a:normAutofit fontScale="92500" lnSpcReduction="10000"/>
          </a:bodyPr>
          <a:lstStyle/>
          <a:p>
            <a:r>
              <a:rPr lang="en-US" dirty="0" smtClean="0"/>
              <a:t>King Louis wanted to raise taxes so he met with the 3</a:t>
            </a:r>
            <a:r>
              <a:rPr lang="en-US" baseline="30000" dirty="0" smtClean="0"/>
              <a:t>rd</a:t>
            </a:r>
            <a:r>
              <a:rPr lang="en-US" dirty="0" smtClean="0"/>
              <a:t> Estate. </a:t>
            </a:r>
          </a:p>
          <a:p>
            <a:r>
              <a:rPr lang="en-US" dirty="0" smtClean="0"/>
              <a:t>The 3</a:t>
            </a:r>
            <a:r>
              <a:rPr lang="en-US" baseline="30000" dirty="0" smtClean="0"/>
              <a:t>rd</a:t>
            </a:r>
            <a:r>
              <a:rPr lang="en-US" dirty="0" smtClean="0"/>
              <a:t> Estate was familiar with the Enlightenment ideas. </a:t>
            </a:r>
          </a:p>
          <a:p>
            <a:r>
              <a:rPr lang="en-US" dirty="0" smtClean="0"/>
              <a:t>The 3</a:t>
            </a:r>
            <a:r>
              <a:rPr lang="en-US" baseline="30000" dirty="0" smtClean="0"/>
              <a:t>rd</a:t>
            </a:r>
            <a:r>
              <a:rPr lang="en-US" dirty="0" smtClean="0"/>
              <a:t> Estate did not agree to the tax increase. Instead they formed the National Assembly. </a:t>
            </a:r>
          </a:p>
          <a:p>
            <a:r>
              <a:rPr lang="en-US" dirty="0" smtClean="0"/>
              <a:t>The National Assembly demanded the king sign a constitution to limit his power.  </a:t>
            </a:r>
            <a:endParaRPr lang="en-US" dirty="0"/>
          </a:p>
        </p:txBody>
      </p:sp>
      <p:pic>
        <p:nvPicPr>
          <p:cNvPr id="84994" name="Picture 2" descr="http://2.bp.blogspot.com/-XGGdaoV0Xb8/TzmCGO6i6jI/AAAAAAAAAoc/ngi0GJv-jTI/s1600/national-assembly-fr.jpg">
            <a:hlinkClick r:id="rId2"/>
          </p:cNvPr>
          <p:cNvPicPr>
            <a:picLocks noChangeAspect="1" noChangeArrowheads="1"/>
          </p:cNvPicPr>
          <p:nvPr/>
        </p:nvPicPr>
        <p:blipFill>
          <a:blip r:embed="rId3" cstate="print"/>
          <a:srcRect/>
          <a:stretch>
            <a:fillRect/>
          </a:stretch>
        </p:blipFill>
        <p:spPr bwMode="auto">
          <a:xfrm>
            <a:off x="228600" y="304800"/>
            <a:ext cx="3810000" cy="255728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990600"/>
            <a:ext cx="4876800" cy="1143000"/>
          </a:xfrm>
        </p:spPr>
        <p:txBody>
          <a:bodyPr/>
          <a:lstStyle/>
          <a:p>
            <a:r>
              <a:rPr lang="en-US" dirty="0" smtClean="0"/>
              <a:t>Revolution: France</a:t>
            </a:r>
            <a:endParaRPr lang="en-US" dirty="0"/>
          </a:p>
        </p:txBody>
      </p:sp>
      <p:sp>
        <p:nvSpPr>
          <p:cNvPr id="3" name="Content Placeholder 2"/>
          <p:cNvSpPr>
            <a:spLocks noGrp="1"/>
          </p:cNvSpPr>
          <p:nvPr>
            <p:ph idx="1"/>
          </p:nvPr>
        </p:nvSpPr>
        <p:spPr>
          <a:xfrm>
            <a:off x="457200" y="3200400"/>
            <a:ext cx="8229600" cy="3459163"/>
          </a:xfrm>
        </p:spPr>
        <p:txBody>
          <a:bodyPr/>
          <a:lstStyle/>
          <a:p>
            <a:r>
              <a:rPr lang="en-US" dirty="0" smtClean="0"/>
              <a:t>King Louis refuses to sign a constitution. </a:t>
            </a:r>
          </a:p>
          <a:p>
            <a:r>
              <a:rPr lang="en-US" dirty="0" smtClean="0"/>
              <a:t>July 14, 1789 – An angry mob storms the Bastille, a French prison. </a:t>
            </a:r>
          </a:p>
          <a:p>
            <a:r>
              <a:rPr lang="en-US" dirty="0" smtClean="0"/>
              <a:t>The mob stole the guns that were stored there and they freed the prisoners. </a:t>
            </a:r>
          </a:p>
          <a:p>
            <a:r>
              <a:rPr lang="en-US" dirty="0" smtClean="0"/>
              <a:t>The French Revolution had begun!</a:t>
            </a:r>
            <a:endParaRPr lang="en-US" dirty="0"/>
          </a:p>
        </p:txBody>
      </p:sp>
      <p:pic>
        <p:nvPicPr>
          <p:cNvPr id="83970" name="Picture 2" descr="http://media-1.web.britannica.com/eb-media/98/90498-004-CEB880DC.jpg">
            <a:hlinkClick r:id="rId2"/>
          </p:cNvPr>
          <p:cNvPicPr>
            <a:picLocks noChangeAspect="1" noChangeArrowheads="1"/>
          </p:cNvPicPr>
          <p:nvPr/>
        </p:nvPicPr>
        <p:blipFill>
          <a:blip r:embed="rId3" cstate="print"/>
          <a:srcRect/>
          <a:stretch>
            <a:fillRect/>
          </a:stretch>
        </p:blipFill>
        <p:spPr bwMode="auto">
          <a:xfrm>
            <a:off x="4800600" y="228600"/>
            <a:ext cx="4038600" cy="281940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Revolution: France</a:t>
            </a:r>
            <a:endParaRPr lang="en-US" dirty="0"/>
          </a:p>
        </p:txBody>
      </p:sp>
      <p:sp>
        <p:nvSpPr>
          <p:cNvPr id="3" name="Content Placeholder 2"/>
          <p:cNvSpPr>
            <a:spLocks noGrp="1"/>
          </p:cNvSpPr>
          <p:nvPr>
            <p:ph idx="1"/>
          </p:nvPr>
        </p:nvSpPr>
        <p:spPr>
          <a:xfrm>
            <a:off x="457200" y="1143000"/>
            <a:ext cx="8229600" cy="4525963"/>
          </a:xfrm>
        </p:spPr>
        <p:txBody>
          <a:bodyPr/>
          <a:lstStyle/>
          <a:p>
            <a:r>
              <a:rPr lang="en-US" dirty="0" smtClean="0"/>
              <a:t>Following the Bastille was the “Great Fear”. During this time peasants burned the houses of their landlords for the years of bad treatment that they had endured. They were afraid that the Revolution would die. </a:t>
            </a:r>
            <a:endParaRPr lang="en-US" dirty="0"/>
          </a:p>
        </p:txBody>
      </p:sp>
      <p:pic>
        <p:nvPicPr>
          <p:cNvPr id="82946" name="Picture 2" descr="http://pagesperso-orange.fr/pierre.collenot/img/imghisto/revolution/1789grdepeur2.jpg">
            <a:hlinkClick r:id="rId2"/>
          </p:cNvPr>
          <p:cNvPicPr>
            <a:picLocks noChangeAspect="1" noChangeArrowheads="1"/>
          </p:cNvPicPr>
          <p:nvPr/>
        </p:nvPicPr>
        <p:blipFill>
          <a:blip r:embed="rId3" cstate="print"/>
          <a:srcRect/>
          <a:stretch>
            <a:fillRect/>
          </a:stretch>
        </p:blipFill>
        <p:spPr bwMode="auto">
          <a:xfrm>
            <a:off x="2819400" y="3733799"/>
            <a:ext cx="3200400" cy="298119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0"/>
            <a:ext cx="5334000" cy="1143000"/>
          </a:xfrm>
        </p:spPr>
        <p:txBody>
          <a:bodyPr/>
          <a:lstStyle/>
          <a:p>
            <a:r>
              <a:rPr lang="en-US" dirty="0" smtClean="0"/>
              <a:t>Revolution: France</a:t>
            </a:r>
            <a:endParaRPr lang="en-US" dirty="0"/>
          </a:p>
        </p:txBody>
      </p:sp>
      <p:sp>
        <p:nvSpPr>
          <p:cNvPr id="3" name="Content Placeholder 2"/>
          <p:cNvSpPr>
            <a:spLocks noGrp="1"/>
          </p:cNvSpPr>
          <p:nvPr>
            <p:ph idx="1"/>
          </p:nvPr>
        </p:nvSpPr>
        <p:spPr>
          <a:xfrm>
            <a:off x="457200" y="914401"/>
            <a:ext cx="6705600" cy="5943600"/>
          </a:xfrm>
        </p:spPr>
        <p:txBody>
          <a:bodyPr>
            <a:normAutofit/>
          </a:bodyPr>
          <a:lstStyle/>
          <a:p>
            <a:r>
              <a:rPr lang="en-US" dirty="0" smtClean="0"/>
              <a:t>The National Assembly wrote a constitution called the Declaration of the Rights of Man and Citizens.</a:t>
            </a:r>
          </a:p>
          <a:p>
            <a:r>
              <a:rPr lang="en-US" dirty="0" smtClean="0"/>
              <a:t>This document included ideas from the Enlightenment, English Bill of Rights, and the Declaration of Independence. </a:t>
            </a:r>
          </a:p>
          <a:p>
            <a:r>
              <a:rPr lang="en-US" dirty="0" smtClean="0"/>
              <a:t>It guaranteed freedom of speech, press, and religion. </a:t>
            </a:r>
          </a:p>
          <a:p>
            <a:r>
              <a:rPr lang="en-US" dirty="0" smtClean="0"/>
              <a:t>Louis was forced to accept the constitution. </a:t>
            </a:r>
          </a:p>
        </p:txBody>
      </p:sp>
      <p:pic>
        <p:nvPicPr>
          <p:cNvPr id="81922" name="Picture 2" descr="http://mrssuzannedavisclass.wikispaces.com/file/view/declaration_of_the_rights_of_man.jpg/261610358/declaration_of_the_rights_of_man.jpg">
            <a:hlinkClick r:id="rId2"/>
          </p:cNvPr>
          <p:cNvPicPr>
            <a:picLocks noChangeAspect="1" noChangeArrowheads="1"/>
          </p:cNvPicPr>
          <p:nvPr/>
        </p:nvPicPr>
        <p:blipFill>
          <a:blip r:embed="rId3" cstate="print"/>
          <a:srcRect/>
          <a:stretch>
            <a:fillRect/>
          </a:stretch>
        </p:blipFill>
        <p:spPr bwMode="auto">
          <a:xfrm>
            <a:off x="6705600" y="3352800"/>
            <a:ext cx="2181225" cy="281940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5257800" cy="1143000"/>
          </a:xfrm>
        </p:spPr>
        <p:txBody>
          <a:bodyPr/>
          <a:lstStyle/>
          <a:p>
            <a:r>
              <a:rPr lang="en-US" dirty="0" smtClean="0"/>
              <a:t>Revolution: France</a:t>
            </a:r>
            <a:endParaRPr lang="en-US" dirty="0"/>
          </a:p>
        </p:txBody>
      </p:sp>
      <p:sp>
        <p:nvSpPr>
          <p:cNvPr id="3" name="Content Placeholder 2"/>
          <p:cNvSpPr>
            <a:spLocks noGrp="1"/>
          </p:cNvSpPr>
          <p:nvPr>
            <p:ph idx="1"/>
          </p:nvPr>
        </p:nvSpPr>
        <p:spPr>
          <a:xfrm>
            <a:off x="152400" y="1219200"/>
            <a:ext cx="4572000" cy="5257800"/>
          </a:xfrm>
        </p:spPr>
        <p:txBody>
          <a:bodyPr>
            <a:normAutofit lnSpcReduction="10000"/>
          </a:bodyPr>
          <a:lstStyle/>
          <a:p>
            <a:r>
              <a:rPr lang="en-US" dirty="0" smtClean="0"/>
              <a:t>The Revolution movement was not happy and decided to remove King Louis anyways. </a:t>
            </a:r>
          </a:p>
          <a:p>
            <a:r>
              <a:rPr lang="en-US" dirty="0" smtClean="0"/>
              <a:t>He was put on trial and then executed. His wife was also executed. </a:t>
            </a:r>
          </a:p>
          <a:p>
            <a:r>
              <a:rPr lang="en-US" dirty="0" smtClean="0"/>
              <a:t>This began the time period known as the Reign of Terror. </a:t>
            </a:r>
            <a:endParaRPr lang="en-US" dirty="0"/>
          </a:p>
        </p:txBody>
      </p:sp>
      <p:pic>
        <p:nvPicPr>
          <p:cNvPr id="80898" name="Picture 2" descr="http://media-3.web.britannica.com/eb-media/74/77074-004-2D7BF5AE.jpg">
            <a:hlinkClick r:id="rId2"/>
          </p:cNvPr>
          <p:cNvPicPr>
            <a:picLocks noChangeAspect="1" noChangeArrowheads="1"/>
          </p:cNvPicPr>
          <p:nvPr/>
        </p:nvPicPr>
        <p:blipFill>
          <a:blip r:embed="rId3" cstate="print"/>
          <a:srcRect/>
          <a:stretch>
            <a:fillRect/>
          </a:stretch>
        </p:blipFill>
        <p:spPr bwMode="auto">
          <a:xfrm>
            <a:off x="5486400" y="228600"/>
            <a:ext cx="2743200" cy="3763537"/>
          </a:xfrm>
          <a:prstGeom prst="rect">
            <a:avLst/>
          </a:prstGeom>
          <a:noFill/>
        </p:spPr>
      </p:pic>
      <p:pic>
        <p:nvPicPr>
          <p:cNvPr id="80900" name="Picture 4" descr="http://www.art-prints-on-demand.com/kunst/french_school/execution_of_marie_antoinette.jpg">
            <a:hlinkClick r:id="rId4"/>
          </p:cNvPr>
          <p:cNvPicPr>
            <a:picLocks noChangeAspect="1" noChangeArrowheads="1"/>
          </p:cNvPicPr>
          <p:nvPr/>
        </p:nvPicPr>
        <p:blipFill>
          <a:blip r:embed="rId5" cstate="print"/>
          <a:srcRect/>
          <a:stretch>
            <a:fillRect/>
          </a:stretch>
        </p:blipFill>
        <p:spPr bwMode="auto">
          <a:xfrm>
            <a:off x="4800600" y="4077752"/>
            <a:ext cx="4181475" cy="262784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43400" y="304800"/>
            <a:ext cx="4343400" cy="1143000"/>
          </a:xfrm>
        </p:spPr>
        <p:txBody>
          <a:bodyPr>
            <a:normAutofit fontScale="90000"/>
          </a:bodyPr>
          <a:lstStyle/>
          <a:p>
            <a:r>
              <a:rPr lang="en-US" dirty="0" smtClean="0"/>
              <a:t>Revolution: France</a:t>
            </a:r>
            <a:endParaRPr lang="en-US" dirty="0"/>
          </a:p>
        </p:txBody>
      </p:sp>
      <p:sp>
        <p:nvSpPr>
          <p:cNvPr id="3" name="Content Placeholder 2"/>
          <p:cNvSpPr>
            <a:spLocks noGrp="1"/>
          </p:cNvSpPr>
          <p:nvPr>
            <p:ph idx="1"/>
          </p:nvPr>
        </p:nvSpPr>
        <p:spPr>
          <a:xfrm>
            <a:off x="152400" y="609600"/>
            <a:ext cx="3886200" cy="5821363"/>
          </a:xfrm>
        </p:spPr>
        <p:txBody>
          <a:bodyPr>
            <a:normAutofit fontScale="92500"/>
          </a:bodyPr>
          <a:lstStyle/>
          <a:p>
            <a:r>
              <a:rPr lang="en-US" dirty="0" smtClean="0"/>
              <a:t>During the Reign of Terror the Guillotine killed thousands of people who stood in the way of the Revolution. </a:t>
            </a:r>
          </a:p>
          <a:p>
            <a:r>
              <a:rPr lang="en-US" dirty="0" smtClean="0"/>
              <a:t>It is said that 40,000 people died because of the Revolution and roughly 20,000 were executed using the guillotine. </a:t>
            </a:r>
            <a:endParaRPr lang="en-US" dirty="0"/>
          </a:p>
        </p:txBody>
      </p:sp>
      <p:pic>
        <p:nvPicPr>
          <p:cNvPr id="79874" name="Picture 2" descr="http://jspivey.wikispaces.com/file/view/RT.gif/31495785/424x312/RT.gif">
            <a:hlinkClick r:id="rId2"/>
          </p:cNvPr>
          <p:cNvPicPr>
            <a:picLocks noChangeAspect="1" noChangeArrowheads="1"/>
          </p:cNvPicPr>
          <p:nvPr/>
        </p:nvPicPr>
        <p:blipFill>
          <a:blip r:embed="rId3" cstate="print"/>
          <a:srcRect/>
          <a:stretch>
            <a:fillRect/>
          </a:stretch>
        </p:blipFill>
        <p:spPr bwMode="auto">
          <a:xfrm>
            <a:off x="3962400" y="1752600"/>
            <a:ext cx="5029199" cy="367131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Revolution: France</a:t>
            </a:r>
            <a:endParaRPr lang="en-US" dirty="0"/>
          </a:p>
        </p:txBody>
      </p:sp>
      <p:sp>
        <p:nvSpPr>
          <p:cNvPr id="3" name="Content Placeholder 2"/>
          <p:cNvSpPr>
            <a:spLocks noGrp="1"/>
          </p:cNvSpPr>
          <p:nvPr>
            <p:ph idx="1"/>
          </p:nvPr>
        </p:nvSpPr>
        <p:spPr>
          <a:xfrm>
            <a:off x="457200" y="1600200"/>
            <a:ext cx="4267200" cy="4525963"/>
          </a:xfrm>
        </p:spPr>
        <p:txBody>
          <a:bodyPr>
            <a:normAutofit lnSpcReduction="10000"/>
          </a:bodyPr>
          <a:lstStyle/>
          <a:p>
            <a:r>
              <a:rPr lang="en-US" dirty="0" smtClean="0"/>
              <a:t>The leader of the Reign of Terror was Maxmillian de Robspierre. After causing many deaths, he himself was executed.</a:t>
            </a:r>
          </a:p>
          <a:p>
            <a:r>
              <a:rPr lang="en-US" dirty="0" smtClean="0"/>
              <a:t>The Reign of Terror ended. </a:t>
            </a:r>
            <a:endParaRPr lang="en-US" dirty="0"/>
          </a:p>
        </p:txBody>
      </p:sp>
      <p:pic>
        <p:nvPicPr>
          <p:cNvPr id="78850" name="Picture 2" descr="http://classconnection.s3.amazonaws.com/423/flashcards/847423/png/robespierre_guillotined_reign_of_terror_17941319599747350.png">
            <a:hlinkClick r:id="rId2"/>
          </p:cNvPr>
          <p:cNvPicPr>
            <a:picLocks noChangeAspect="1" noChangeArrowheads="1"/>
          </p:cNvPicPr>
          <p:nvPr/>
        </p:nvPicPr>
        <p:blipFill>
          <a:blip r:embed="rId3" cstate="print"/>
          <a:srcRect/>
          <a:stretch>
            <a:fillRect/>
          </a:stretch>
        </p:blipFill>
        <p:spPr bwMode="auto">
          <a:xfrm>
            <a:off x="4953000" y="1752600"/>
            <a:ext cx="3695700" cy="435341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Vocabulary </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Laissez Faire – A “let things be” attitude on the part of the government toward business. </a:t>
            </a:r>
          </a:p>
          <a:p>
            <a:pPr>
              <a:buNone/>
            </a:pPr>
            <a:endParaRPr lang="en-US" dirty="0" smtClean="0"/>
          </a:p>
          <a:p>
            <a:r>
              <a:rPr lang="en-US" dirty="0" smtClean="0"/>
              <a:t>Liberalism – A movement for individual rights and liberties. </a:t>
            </a:r>
          </a:p>
          <a:p>
            <a:pPr>
              <a:buNone/>
            </a:pPr>
            <a:endParaRPr lang="en-US" dirty="0" smtClean="0"/>
          </a:p>
          <a:p>
            <a:r>
              <a:rPr lang="en-US" dirty="0" smtClean="0"/>
              <a:t>Nationalism – A devotion and loyalty to one’s country. </a:t>
            </a:r>
          </a:p>
          <a:p>
            <a:pPr>
              <a:buNone/>
            </a:pPr>
            <a:endParaRPr lang="en-US" dirty="0" smtClean="0"/>
          </a:p>
          <a:p>
            <a:r>
              <a:rPr lang="en-US" dirty="0" smtClean="0"/>
              <a:t>Socialism – A social system in which businesses are either owned by the workers or controlled by the government. </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Revolution: France</a:t>
            </a:r>
            <a:endParaRPr lang="en-US" dirty="0"/>
          </a:p>
        </p:txBody>
      </p:sp>
      <p:sp>
        <p:nvSpPr>
          <p:cNvPr id="3" name="Content Placeholder 2"/>
          <p:cNvSpPr>
            <a:spLocks noGrp="1"/>
          </p:cNvSpPr>
          <p:nvPr>
            <p:ph idx="1"/>
          </p:nvPr>
        </p:nvSpPr>
        <p:spPr/>
        <p:txBody>
          <a:bodyPr/>
          <a:lstStyle/>
          <a:p>
            <a:r>
              <a:rPr lang="en-US" dirty="0" smtClean="0"/>
              <a:t>The Revolution though troubled and violent was a success and France eventually created a democratic government. </a:t>
            </a:r>
            <a:endParaRPr lang="en-US" dirty="0"/>
          </a:p>
        </p:txBody>
      </p:sp>
      <p:pic>
        <p:nvPicPr>
          <p:cNvPr id="77826" name="Picture 2" descr="http://www.ipd.ph/wp-content/uploads/2012/02/french-revolution-300x277.jpg">
            <a:hlinkClick r:id="rId2"/>
          </p:cNvPr>
          <p:cNvPicPr>
            <a:picLocks noChangeAspect="1" noChangeArrowheads="1"/>
          </p:cNvPicPr>
          <p:nvPr/>
        </p:nvPicPr>
        <p:blipFill>
          <a:blip r:embed="rId3" cstate="print"/>
          <a:srcRect/>
          <a:stretch>
            <a:fillRect/>
          </a:stretch>
        </p:blipFill>
        <p:spPr bwMode="auto">
          <a:xfrm>
            <a:off x="2590800" y="3124200"/>
            <a:ext cx="3810000" cy="3517901"/>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5257800"/>
            <a:ext cx="4724400" cy="1143000"/>
          </a:xfrm>
        </p:spPr>
        <p:txBody>
          <a:bodyPr/>
          <a:lstStyle/>
          <a:p>
            <a:r>
              <a:rPr lang="en-US" dirty="0" smtClean="0"/>
              <a:t>Revolution: France</a:t>
            </a:r>
            <a:endParaRPr lang="en-US" dirty="0"/>
          </a:p>
        </p:txBody>
      </p:sp>
      <p:sp>
        <p:nvSpPr>
          <p:cNvPr id="3" name="Content Placeholder 2"/>
          <p:cNvSpPr>
            <a:spLocks noGrp="1"/>
          </p:cNvSpPr>
          <p:nvPr>
            <p:ph idx="1"/>
          </p:nvPr>
        </p:nvSpPr>
        <p:spPr>
          <a:xfrm>
            <a:off x="4953000" y="457200"/>
            <a:ext cx="3962400" cy="5745163"/>
          </a:xfrm>
        </p:spPr>
        <p:txBody>
          <a:bodyPr>
            <a:normAutofit fontScale="92500" lnSpcReduction="20000"/>
          </a:bodyPr>
          <a:lstStyle/>
          <a:p>
            <a:r>
              <a:rPr lang="en-US" dirty="0" smtClean="0"/>
              <a:t>Napoleon Bonaparte became a hero for defending France following the Revolution. </a:t>
            </a:r>
          </a:p>
          <a:p>
            <a:r>
              <a:rPr lang="en-US" dirty="0" smtClean="0"/>
              <a:t>By 1799 people were tired of violence and weak leaders. </a:t>
            </a:r>
          </a:p>
          <a:p>
            <a:r>
              <a:rPr lang="en-US" dirty="0" smtClean="0"/>
              <a:t>A coup d'état took place. Napoleon was a part of it and then he took the top position in government. </a:t>
            </a:r>
            <a:endParaRPr lang="en-US" dirty="0"/>
          </a:p>
        </p:txBody>
      </p:sp>
      <p:pic>
        <p:nvPicPr>
          <p:cNvPr id="76802" name="Picture 2" descr="http://24.media.tumblr.com/tumblr_lvk9g2BNXU1qbhp9xo1_1280.jpg">
            <a:hlinkClick r:id="rId2"/>
          </p:cNvPr>
          <p:cNvPicPr>
            <a:picLocks noChangeAspect="1" noChangeArrowheads="1"/>
          </p:cNvPicPr>
          <p:nvPr/>
        </p:nvPicPr>
        <p:blipFill>
          <a:blip r:embed="rId3" cstate="print"/>
          <a:srcRect/>
          <a:stretch>
            <a:fillRect/>
          </a:stretch>
        </p:blipFill>
        <p:spPr bwMode="auto">
          <a:xfrm>
            <a:off x="304800" y="304800"/>
            <a:ext cx="4559824" cy="470535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Revolution: France</a:t>
            </a:r>
            <a:endParaRPr lang="en-US" dirty="0"/>
          </a:p>
        </p:txBody>
      </p:sp>
      <p:sp>
        <p:nvSpPr>
          <p:cNvPr id="3" name="Content Placeholder 2"/>
          <p:cNvSpPr>
            <a:spLocks noGrp="1"/>
          </p:cNvSpPr>
          <p:nvPr>
            <p:ph idx="1"/>
          </p:nvPr>
        </p:nvSpPr>
        <p:spPr>
          <a:xfrm>
            <a:off x="0" y="5029200"/>
            <a:ext cx="9144000" cy="1828800"/>
          </a:xfrm>
        </p:spPr>
        <p:txBody>
          <a:bodyPr>
            <a:normAutofit fontScale="85000" lnSpcReduction="10000"/>
          </a:bodyPr>
          <a:lstStyle/>
          <a:p>
            <a:r>
              <a:rPr lang="en-US" dirty="0" smtClean="0"/>
              <a:t>By 1804 Napoleon, who was very popular with the French citizens, crowned himself emperor.</a:t>
            </a:r>
          </a:p>
          <a:p>
            <a:r>
              <a:rPr lang="en-US" dirty="0" smtClean="0"/>
              <a:t>By 1810 Napoleon was the master of Europe. He had conquered many countries and forced others to be his allies. </a:t>
            </a:r>
            <a:endParaRPr lang="en-US" dirty="0"/>
          </a:p>
        </p:txBody>
      </p:sp>
      <p:pic>
        <p:nvPicPr>
          <p:cNvPr id="75778" name="Picture 2" descr="http://www.socialmeditate.com/wp-content/uploads/2009/03/coronation_napoleon.jpg">
            <a:hlinkClick r:id="rId2"/>
          </p:cNvPr>
          <p:cNvPicPr>
            <a:picLocks noChangeAspect="1" noChangeArrowheads="1"/>
          </p:cNvPicPr>
          <p:nvPr/>
        </p:nvPicPr>
        <p:blipFill>
          <a:blip r:embed="rId3" cstate="print"/>
          <a:srcRect/>
          <a:stretch>
            <a:fillRect/>
          </a:stretch>
        </p:blipFill>
        <p:spPr bwMode="auto">
          <a:xfrm>
            <a:off x="1371600" y="914400"/>
            <a:ext cx="6019800" cy="410099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Revolution: France</a:t>
            </a:r>
            <a:endParaRPr lang="en-US" dirty="0"/>
          </a:p>
        </p:txBody>
      </p:sp>
      <p:sp>
        <p:nvSpPr>
          <p:cNvPr id="3" name="Content Placeholder 2"/>
          <p:cNvSpPr>
            <a:spLocks noGrp="1"/>
          </p:cNvSpPr>
          <p:nvPr>
            <p:ph idx="1"/>
          </p:nvPr>
        </p:nvSpPr>
        <p:spPr/>
        <p:txBody>
          <a:bodyPr/>
          <a:lstStyle/>
          <a:p>
            <a:r>
              <a:rPr lang="en-US" dirty="0" smtClean="0"/>
              <a:t>Napoleon was considered and Enlightened Despot. This is a ruler that has absolute power but tries to make life better for the people he rules over. </a:t>
            </a:r>
          </a:p>
        </p:txBody>
      </p:sp>
      <p:pic>
        <p:nvPicPr>
          <p:cNvPr id="74754" name="Picture 2" descr="http://www.worldology.com/Europe/images/napoleonic.jpg">
            <a:hlinkClick r:id="rId2"/>
          </p:cNvPr>
          <p:cNvPicPr>
            <a:picLocks noChangeAspect="1" noChangeArrowheads="1"/>
          </p:cNvPicPr>
          <p:nvPr/>
        </p:nvPicPr>
        <p:blipFill>
          <a:blip r:embed="rId3" cstate="print"/>
          <a:srcRect/>
          <a:stretch>
            <a:fillRect/>
          </a:stretch>
        </p:blipFill>
        <p:spPr bwMode="auto">
          <a:xfrm>
            <a:off x="2743200" y="3124200"/>
            <a:ext cx="3810000" cy="3467100"/>
          </a:xfrm>
          <a:prstGeom prst="rect">
            <a:avLst/>
          </a:prstGeom>
          <a:noFill/>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Revolution: France</a:t>
            </a:r>
            <a:endParaRPr lang="en-US" dirty="0"/>
          </a:p>
        </p:txBody>
      </p:sp>
      <p:sp>
        <p:nvSpPr>
          <p:cNvPr id="3" name="Content Placeholder 2"/>
          <p:cNvSpPr>
            <a:spLocks noGrp="1"/>
          </p:cNvSpPr>
          <p:nvPr>
            <p:ph idx="1"/>
          </p:nvPr>
        </p:nvSpPr>
        <p:spPr>
          <a:xfrm>
            <a:off x="3886200" y="1600200"/>
            <a:ext cx="4800600" cy="4953000"/>
          </a:xfrm>
        </p:spPr>
        <p:txBody>
          <a:bodyPr>
            <a:normAutofit fontScale="92500"/>
          </a:bodyPr>
          <a:lstStyle/>
          <a:p>
            <a:r>
              <a:rPr lang="en-US" dirty="0" smtClean="0"/>
              <a:t>Napoleon had a number of achievements that show how he tried to make life better for the people. </a:t>
            </a:r>
          </a:p>
          <a:p>
            <a:pPr lvl="1"/>
            <a:r>
              <a:rPr lang="en-US" dirty="0" smtClean="0"/>
              <a:t>Put a public education system in place</a:t>
            </a:r>
          </a:p>
          <a:p>
            <a:pPr lvl="1"/>
            <a:r>
              <a:rPr lang="en-US" dirty="0" smtClean="0"/>
              <a:t>Taxes became fairer </a:t>
            </a:r>
          </a:p>
          <a:p>
            <a:pPr lvl="1"/>
            <a:r>
              <a:rPr lang="en-US" dirty="0" smtClean="0"/>
              <a:t>Created the Bank of France</a:t>
            </a:r>
          </a:p>
          <a:p>
            <a:pPr lvl="1"/>
            <a:r>
              <a:rPr lang="en-US" dirty="0" smtClean="0"/>
              <a:t>Developed the Napoleonic Code, a new set of laws</a:t>
            </a:r>
            <a:endParaRPr lang="en-US" dirty="0"/>
          </a:p>
        </p:txBody>
      </p:sp>
      <p:pic>
        <p:nvPicPr>
          <p:cNvPr id="73730" name="Picture 2" descr="http://www.solarnavigator.net/history/explorers_history/Napoleon_Bonapartes_portrait.jpg">
            <a:hlinkClick r:id="rId2"/>
          </p:cNvPr>
          <p:cNvPicPr>
            <a:picLocks noChangeAspect="1" noChangeArrowheads="1"/>
          </p:cNvPicPr>
          <p:nvPr/>
        </p:nvPicPr>
        <p:blipFill>
          <a:blip r:embed="rId3" cstate="print"/>
          <a:srcRect/>
          <a:stretch>
            <a:fillRect/>
          </a:stretch>
        </p:blipFill>
        <p:spPr bwMode="auto">
          <a:xfrm>
            <a:off x="381000" y="1066800"/>
            <a:ext cx="3267075" cy="5543551"/>
          </a:xfrm>
          <a:prstGeom prst="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648200" cy="1143000"/>
          </a:xfrm>
        </p:spPr>
        <p:txBody>
          <a:bodyPr/>
          <a:lstStyle/>
          <a:p>
            <a:r>
              <a:rPr lang="en-US" dirty="0" smtClean="0"/>
              <a:t>Revolution: France</a:t>
            </a:r>
            <a:endParaRPr lang="en-US" dirty="0"/>
          </a:p>
        </p:txBody>
      </p:sp>
      <p:sp>
        <p:nvSpPr>
          <p:cNvPr id="3" name="Content Placeholder 2"/>
          <p:cNvSpPr>
            <a:spLocks noGrp="1"/>
          </p:cNvSpPr>
          <p:nvPr>
            <p:ph idx="1"/>
          </p:nvPr>
        </p:nvSpPr>
        <p:spPr>
          <a:xfrm>
            <a:off x="0" y="1600200"/>
            <a:ext cx="7696200" cy="5257800"/>
          </a:xfrm>
        </p:spPr>
        <p:txBody>
          <a:bodyPr>
            <a:normAutofit fontScale="92500" lnSpcReduction="10000"/>
          </a:bodyPr>
          <a:lstStyle/>
          <a:p>
            <a:r>
              <a:rPr lang="en-US" dirty="0" smtClean="0"/>
              <a:t>The Napoleonic Code contained </a:t>
            </a:r>
          </a:p>
          <a:p>
            <a:pPr>
              <a:buNone/>
            </a:pPr>
            <a:r>
              <a:rPr lang="en-US" dirty="0" smtClean="0"/>
              <a:t>    French Revolution ideas. </a:t>
            </a:r>
          </a:p>
          <a:p>
            <a:pPr lvl="1"/>
            <a:r>
              <a:rPr lang="en-US" dirty="0" smtClean="0"/>
              <a:t>All men are equal</a:t>
            </a:r>
          </a:p>
          <a:p>
            <a:pPr lvl="1"/>
            <a:r>
              <a:rPr lang="en-US" dirty="0" smtClean="0"/>
              <a:t>Trial by jury</a:t>
            </a:r>
          </a:p>
          <a:p>
            <a:pPr lvl="1"/>
            <a:r>
              <a:rPr lang="en-US" dirty="0" smtClean="0"/>
              <a:t>Freedom of Religion</a:t>
            </a:r>
          </a:p>
          <a:p>
            <a:pPr lvl="0"/>
            <a:r>
              <a:rPr lang="en-US" dirty="0" smtClean="0">
                <a:solidFill>
                  <a:prstClr val="black"/>
                </a:solidFill>
              </a:rPr>
              <a:t>The Napoleonic Code did not address the following ideas:</a:t>
            </a:r>
          </a:p>
          <a:p>
            <a:pPr lvl="1"/>
            <a:r>
              <a:rPr lang="en-US" dirty="0" smtClean="0">
                <a:solidFill>
                  <a:prstClr val="black"/>
                </a:solidFill>
              </a:rPr>
              <a:t>Women’s rights</a:t>
            </a:r>
          </a:p>
          <a:p>
            <a:pPr lvl="1"/>
            <a:r>
              <a:rPr lang="en-US" dirty="0" smtClean="0">
                <a:solidFill>
                  <a:prstClr val="black"/>
                </a:solidFill>
              </a:rPr>
              <a:t>Freedom of Press</a:t>
            </a:r>
          </a:p>
          <a:p>
            <a:pPr lvl="1"/>
            <a:r>
              <a:rPr lang="en-US" dirty="0" smtClean="0">
                <a:solidFill>
                  <a:prstClr val="black"/>
                </a:solidFill>
              </a:rPr>
              <a:t>Fair Election</a:t>
            </a:r>
          </a:p>
          <a:p>
            <a:pPr lvl="1"/>
            <a:r>
              <a:rPr lang="en-US" dirty="0" smtClean="0">
                <a:solidFill>
                  <a:prstClr val="black"/>
                </a:solidFill>
              </a:rPr>
              <a:t>No one was allowed to oppose Napoleon’s rule. </a:t>
            </a:r>
          </a:p>
          <a:p>
            <a:pPr lvl="1"/>
            <a:endParaRPr lang="en-US" dirty="0"/>
          </a:p>
        </p:txBody>
      </p:sp>
      <p:pic>
        <p:nvPicPr>
          <p:cNvPr id="72706" name="Picture 2" descr="http://s3.amazonaws.com/magnoliasoft.imageweb/bridgeman/supersize/xph335478.jpg">
            <a:hlinkClick r:id="rId2"/>
          </p:cNvPr>
          <p:cNvPicPr>
            <a:picLocks noChangeAspect="1" noChangeArrowheads="1"/>
          </p:cNvPicPr>
          <p:nvPr/>
        </p:nvPicPr>
        <p:blipFill>
          <a:blip r:embed="rId3" cstate="print"/>
          <a:srcRect/>
          <a:stretch>
            <a:fillRect/>
          </a:stretch>
        </p:blipFill>
        <p:spPr bwMode="auto">
          <a:xfrm rot="667776">
            <a:off x="5698869" y="280214"/>
            <a:ext cx="3176189" cy="2800341"/>
          </a:xfrm>
          <a:prstGeom prst="rect">
            <a:avLst/>
          </a:prstGeom>
          <a:noFill/>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20923935">
            <a:off x="65402" y="1448590"/>
            <a:ext cx="4800600" cy="1143000"/>
          </a:xfrm>
        </p:spPr>
        <p:txBody>
          <a:bodyPr/>
          <a:lstStyle/>
          <a:p>
            <a:r>
              <a:rPr lang="en-US" dirty="0" smtClean="0"/>
              <a:t>Revolution: France</a:t>
            </a:r>
            <a:endParaRPr lang="en-US" dirty="0"/>
          </a:p>
        </p:txBody>
      </p:sp>
      <p:sp>
        <p:nvSpPr>
          <p:cNvPr id="3" name="Content Placeholder 2"/>
          <p:cNvSpPr>
            <a:spLocks noGrp="1"/>
          </p:cNvSpPr>
          <p:nvPr>
            <p:ph idx="1"/>
          </p:nvPr>
        </p:nvSpPr>
        <p:spPr>
          <a:xfrm>
            <a:off x="457200" y="3810000"/>
            <a:ext cx="8229600" cy="2895600"/>
          </a:xfrm>
        </p:spPr>
        <p:txBody>
          <a:bodyPr>
            <a:normAutofit fontScale="92500" lnSpcReduction="10000"/>
          </a:bodyPr>
          <a:lstStyle/>
          <a:p>
            <a:r>
              <a:rPr lang="en-US" dirty="0" smtClean="0"/>
              <a:t>For all the success Napoleon had, he could not defeat Great Britain. </a:t>
            </a:r>
          </a:p>
          <a:p>
            <a:r>
              <a:rPr lang="en-US" dirty="0" smtClean="0"/>
              <a:t>In 1805 the British Navy defeated the French fleet. </a:t>
            </a:r>
          </a:p>
          <a:p>
            <a:r>
              <a:rPr lang="en-US" dirty="0" smtClean="0"/>
              <a:t>Napoleon was so mad that he ordered the rest of Europe to stop trading with Great Britain. </a:t>
            </a:r>
            <a:endParaRPr lang="en-US" dirty="0"/>
          </a:p>
        </p:txBody>
      </p:sp>
      <p:pic>
        <p:nvPicPr>
          <p:cNvPr id="71682" name="Picture 2" descr="http://www.xtimeline.com/__UserPic_Large/1309/ELT200708140004007067159.JPG">
            <a:hlinkClick r:id="rId2"/>
          </p:cNvPr>
          <p:cNvPicPr>
            <a:picLocks noChangeAspect="1" noChangeArrowheads="1"/>
          </p:cNvPicPr>
          <p:nvPr/>
        </p:nvPicPr>
        <p:blipFill>
          <a:blip r:embed="rId3" cstate="print"/>
          <a:srcRect/>
          <a:stretch>
            <a:fillRect/>
          </a:stretch>
        </p:blipFill>
        <p:spPr bwMode="auto">
          <a:xfrm>
            <a:off x="4724400" y="609600"/>
            <a:ext cx="4219594" cy="2971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85800"/>
            <a:ext cx="5943600" cy="1143000"/>
          </a:xfrm>
        </p:spPr>
        <p:txBody>
          <a:bodyPr/>
          <a:lstStyle/>
          <a:p>
            <a:r>
              <a:rPr lang="en-US" dirty="0" smtClean="0"/>
              <a:t>Revolution: France</a:t>
            </a:r>
            <a:endParaRPr lang="en-US" dirty="0"/>
          </a:p>
        </p:txBody>
      </p:sp>
      <p:sp>
        <p:nvSpPr>
          <p:cNvPr id="3" name="Content Placeholder 2"/>
          <p:cNvSpPr>
            <a:spLocks noGrp="1"/>
          </p:cNvSpPr>
          <p:nvPr>
            <p:ph idx="1"/>
          </p:nvPr>
        </p:nvSpPr>
        <p:spPr>
          <a:xfrm>
            <a:off x="152400" y="2438400"/>
            <a:ext cx="8229600" cy="4144963"/>
          </a:xfrm>
        </p:spPr>
        <p:txBody>
          <a:bodyPr>
            <a:normAutofit lnSpcReduction="10000"/>
          </a:bodyPr>
          <a:lstStyle/>
          <a:p>
            <a:r>
              <a:rPr lang="en-US" dirty="0" smtClean="0"/>
              <a:t>Russia ignored Napoleon’s order and continued to trade with Great Britain. </a:t>
            </a:r>
          </a:p>
          <a:p>
            <a:r>
              <a:rPr lang="en-US" dirty="0" smtClean="0"/>
              <a:t>Napoleon invaded Russia with 600,000 men. </a:t>
            </a:r>
          </a:p>
          <a:p>
            <a:r>
              <a:rPr lang="en-US" dirty="0" smtClean="0"/>
              <a:t>The French were not prepared to deal with the cold Russian winters. Also, the Russian’s had good war tactics. </a:t>
            </a:r>
          </a:p>
          <a:p>
            <a:r>
              <a:rPr lang="en-US" dirty="0" smtClean="0"/>
              <a:t>This caused Napoleon and his army to have to retreat. </a:t>
            </a:r>
            <a:endParaRPr lang="en-US" dirty="0"/>
          </a:p>
        </p:txBody>
      </p:sp>
      <p:pic>
        <p:nvPicPr>
          <p:cNvPr id="35842" name="Picture 2" descr="http://upload.wikimedia.org/wikipedia/commons/thumb/c/cc/Napoleons_retreat_from_moscow.jpg/300px-Napoleons_retreat_from_moscow.jpg">
            <a:hlinkClick r:id="rId2"/>
          </p:cNvPr>
          <p:cNvPicPr>
            <a:picLocks noChangeAspect="1" noChangeArrowheads="1"/>
          </p:cNvPicPr>
          <p:nvPr/>
        </p:nvPicPr>
        <p:blipFill>
          <a:blip r:embed="rId3" cstate="print"/>
          <a:srcRect/>
          <a:stretch>
            <a:fillRect/>
          </a:stretch>
        </p:blipFill>
        <p:spPr bwMode="auto">
          <a:xfrm>
            <a:off x="5715000" y="228600"/>
            <a:ext cx="2857500" cy="20383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Revolution: France</a:t>
            </a:r>
            <a:endParaRPr lang="en-US" dirty="0"/>
          </a:p>
        </p:txBody>
      </p:sp>
      <p:sp>
        <p:nvSpPr>
          <p:cNvPr id="3" name="Content Placeholder 2"/>
          <p:cNvSpPr>
            <a:spLocks noGrp="1"/>
          </p:cNvSpPr>
          <p:nvPr>
            <p:ph idx="1"/>
          </p:nvPr>
        </p:nvSpPr>
        <p:spPr>
          <a:xfrm>
            <a:off x="381000" y="1219200"/>
            <a:ext cx="8229600" cy="4525963"/>
          </a:xfrm>
        </p:spPr>
        <p:txBody>
          <a:bodyPr/>
          <a:lstStyle/>
          <a:p>
            <a:r>
              <a:rPr lang="en-US" dirty="0" smtClean="0"/>
              <a:t>The French army was weakened. </a:t>
            </a:r>
          </a:p>
          <a:p>
            <a:r>
              <a:rPr lang="en-US" dirty="0" smtClean="0"/>
              <a:t>Russia, Prussia, Austria, and Great Britain banded together to defeat Napoleon. </a:t>
            </a:r>
          </a:p>
          <a:p>
            <a:r>
              <a:rPr lang="en-US" dirty="0" smtClean="0"/>
              <a:t>They forced him into exile on an island in the Mediterranean. </a:t>
            </a:r>
            <a:endParaRPr lang="en-US" dirty="0"/>
          </a:p>
        </p:txBody>
      </p:sp>
      <p:pic>
        <p:nvPicPr>
          <p:cNvPr id="34818" name="Picture 2" descr="http://worldatlas.com/webimage/countrys/europe/elba.gif">
            <a:hlinkClick r:id="rId2"/>
          </p:cNvPr>
          <p:cNvPicPr>
            <a:picLocks noChangeAspect="1" noChangeArrowheads="1"/>
          </p:cNvPicPr>
          <p:nvPr/>
        </p:nvPicPr>
        <p:blipFill>
          <a:blip r:embed="rId3" cstate="print"/>
          <a:srcRect/>
          <a:stretch>
            <a:fillRect/>
          </a:stretch>
        </p:blipFill>
        <p:spPr bwMode="auto">
          <a:xfrm>
            <a:off x="838200" y="4114800"/>
            <a:ext cx="2286000" cy="2500313"/>
          </a:xfrm>
          <a:prstGeom prst="rect">
            <a:avLst/>
          </a:prstGeom>
          <a:noFill/>
        </p:spPr>
      </p:pic>
      <p:pic>
        <p:nvPicPr>
          <p:cNvPr id="34820" name="Picture 4" descr="http://blogs.ancestry.com/circle/files/2008/03/napoleon.bmp">
            <a:hlinkClick r:id="rId4"/>
          </p:cNvPr>
          <p:cNvPicPr>
            <a:picLocks noChangeAspect="1" noChangeArrowheads="1"/>
          </p:cNvPicPr>
          <p:nvPr/>
        </p:nvPicPr>
        <p:blipFill>
          <a:blip r:embed="rId5" cstate="print"/>
          <a:srcRect/>
          <a:stretch>
            <a:fillRect/>
          </a:stretch>
        </p:blipFill>
        <p:spPr bwMode="auto">
          <a:xfrm>
            <a:off x="4495800" y="3352800"/>
            <a:ext cx="2604779" cy="330517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Revolution: France</a:t>
            </a:r>
            <a:endParaRPr lang="en-US" dirty="0"/>
          </a:p>
        </p:txBody>
      </p:sp>
      <p:sp>
        <p:nvSpPr>
          <p:cNvPr id="3" name="Content Placeholder 2"/>
          <p:cNvSpPr>
            <a:spLocks noGrp="1"/>
          </p:cNvSpPr>
          <p:nvPr>
            <p:ph idx="1"/>
          </p:nvPr>
        </p:nvSpPr>
        <p:spPr>
          <a:xfrm>
            <a:off x="3352800" y="1447800"/>
            <a:ext cx="5334000" cy="5410200"/>
          </a:xfrm>
        </p:spPr>
        <p:txBody>
          <a:bodyPr>
            <a:normAutofit lnSpcReduction="10000"/>
          </a:bodyPr>
          <a:lstStyle/>
          <a:p>
            <a:r>
              <a:rPr lang="en-US" dirty="0" smtClean="0"/>
              <a:t>One year later Napoleon returned to France and gathered an army. </a:t>
            </a:r>
          </a:p>
          <a:p>
            <a:r>
              <a:rPr lang="en-US" dirty="0" smtClean="0"/>
              <a:t>He was defeated for the last time at the Battle of Waterloo. Great Britain and Prussia defeated him. </a:t>
            </a:r>
          </a:p>
          <a:p>
            <a:r>
              <a:rPr lang="en-US" dirty="0" smtClean="0"/>
              <a:t>This time he was exiled to St. Helena, a faraway island in the Atlantic Ocean. He died on the island six years later. </a:t>
            </a:r>
            <a:endParaRPr lang="en-US" dirty="0"/>
          </a:p>
        </p:txBody>
      </p:sp>
      <p:pic>
        <p:nvPicPr>
          <p:cNvPr id="33794" name="Picture 2" descr="http://www.papermasters.com/images/napoleon-battle-waterloo.jpg">
            <a:hlinkClick r:id="rId2"/>
          </p:cNvPr>
          <p:cNvPicPr>
            <a:picLocks noChangeAspect="1" noChangeArrowheads="1"/>
          </p:cNvPicPr>
          <p:nvPr/>
        </p:nvPicPr>
        <p:blipFill>
          <a:blip r:embed="rId3" cstate="print"/>
          <a:srcRect/>
          <a:stretch>
            <a:fillRect/>
          </a:stretch>
        </p:blipFill>
        <p:spPr bwMode="auto">
          <a:xfrm>
            <a:off x="304800" y="1981200"/>
            <a:ext cx="3065560" cy="35814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Revolutions: England</a:t>
            </a:r>
            <a:endParaRPr lang="en-US" dirty="0"/>
          </a:p>
        </p:txBody>
      </p:sp>
      <p:sp>
        <p:nvSpPr>
          <p:cNvPr id="3" name="Content Placeholder 2"/>
          <p:cNvSpPr>
            <a:spLocks noGrp="1"/>
          </p:cNvSpPr>
          <p:nvPr>
            <p:ph idx="1"/>
          </p:nvPr>
        </p:nvSpPr>
        <p:spPr>
          <a:xfrm>
            <a:off x="3429000" y="1600200"/>
            <a:ext cx="5257800" cy="5029200"/>
          </a:xfrm>
        </p:spPr>
        <p:txBody>
          <a:bodyPr>
            <a:normAutofit fontScale="92500"/>
          </a:bodyPr>
          <a:lstStyle/>
          <a:p>
            <a:r>
              <a:rPr lang="en-US" dirty="0" smtClean="0"/>
              <a:t>Parliament and monarchies had a tense relationship for many years. </a:t>
            </a:r>
          </a:p>
          <a:p>
            <a:r>
              <a:rPr lang="en-US" dirty="0" smtClean="0"/>
              <a:t>Parliament felt that under the Magna Carta the people should have more rights. </a:t>
            </a:r>
          </a:p>
          <a:p>
            <a:r>
              <a:rPr lang="en-US" dirty="0" smtClean="0"/>
              <a:t>Monarchies felt that divine right put them in the position to be king or queen and make all of the decisions. </a:t>
            </a:r>
            <a:endParaRPr lang="en-US" dirty="0"/>
          </a:p>
        </p:txBody>
      </p:sp>
      <p:pic>
        <p:nvPicPr>
          <p:cNvPr id="7172" name="Picture 4" descr="http://s3-eu-west-1.amazonaws.com/lookandlearn-preview/A/A009/A009289.jpg">
            <a:hlinkClick r:id="rId2"/>
          </p:cNvPr>
          <p:cNvPicPr>
            <a:picLocks noChangeAspect="1" noChangeArrowheads="1"/>
          </p:cNvPicPr>
          <p:nvPr/>
        </p:nvPicPr>
        <p:blipFill>
          <a:blip r:embed="rId3" cstate="print"/>
          <a:srcRect/>
          <a:stretch>
            <a:fillRect/>
          </a:stretch>
        </p:blipFill>
        <p:spPr bwMode="auto">
          <a:xfrm>
            <a:off x="304800" y="2209800"/>
            <a:ext cx="3137585" cy="3352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38200"/>
            <a:ext cx="5181600" cy="1143000"/>
          </a:xfrm>
        </p:spPr>
        <p:txBody>
          <a:bodyPr/>
          <a:lstStyle/>
          <a:p>
            <a:r>
              <a:rPr lang="en-US" dirty="0" smtClean="0"/>
              <a:t>Revolution: France</a:t>
            </a:r>
            <a:endParaRPr lang="en-US" dirty="0"/>
          </a:p>
        </p:txBody>
      </p:sp>
      <p:sp>
        <p:nvSpPr>
          <p:cNvPr id="3" name="Content Placeholder 2"/>
          <p:cNvSpPr>
            <a:spLocks noGrp="1"/>
          </p:cNvSpPr>
          <p:nvPr>
            <p:ph idx="1"/>
          </p:nvPr>
        </p:nvSpPr>
        <p:spPr>
          <a:xfrm>
            <a:off x="304800" y="2514600"/>
            <a:ext cx="8229600" cy="4144963"/>
          </a:xfrm>
        </p:spPr>
        <p:txBody>
          <a:bodyPr>
            <a:normAutofit fontScale="92500"/>
          </a:bodyPr>
          <a:lstStyle/>
          <a:p>
            <a:r>
              <a:rPr lang="en-US" dirty="0" smtClean="0"/>
              <a:t>The Congress of Vienna was a meeting were the leaders of Europe gathered to try and restore stability to the continent. </a:t>
            </a:r>
          </a:p>
          <a:p>
            <a:r>
              <a:rPr lang="en-US" dirty="0" smtClean="0"/>
              <a:t>Prince Klemens von Metternich of Austria ran the meetings. </a:t>
            </a:r>
          </a:p>
          <a:p>
            <a:r>
              <a:rPr lang="en-US" dirty="0" smtClean="0"/>
              <a:t>At first France was not severely punished. However, after Napoleon returned and then was defeated, an army was sent to take over France. </a:t>
            </a:r>
          </a:p>
        </p:txBody>
      </p:sp>
      <p:pic>
        <p:nvPicPr>
          <p:cNvPr id="31746" name="Picture 2" descr="http://25.media.tumblr.com/tumblr_m5cq610nrJ1r8gkbjo1_1280.jpg">
            <a:hlinkClick r:id="rId2"/>
          </p:cNvPr>
          <p:cNvPicPr>
            <a:picLocks noChangeAspect="1" noChangeArrowheads="1"/>
          </p:cNvPicPr>
          <p:nvPr/>
        </p:nvPicPr>
        <p:blipFill>
          <a:blip r:embed="rId3" cstate="print"/>
          <a:srcRect l="2763" t="5000" r="3282" b="15000"/>
          <a:stretch>
            <a:fillRect/>
          </a:stretch>
        </p:blipFill>
        <p:spPr bwMode="auto">
          <a:xfrm>
            <a:off x="5257800" y="152400"/>
            <a:ext cx="3505200" cy="247425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Revolution: France</a:t>
            </a:r>
            <a:endParaRPr lang="en-US" dirty="0"/>
          </a:p>
        </p:txBody>
      </p:sp>
      <p:sp>
        <p:nvSpPr>
          <p:cNvPr id="3" name="Content Placeholder 2"/>
          <p:cNvSpPr>
            <a:spLocks noGrp="1"/>
          </p:cNvSpPr>
          <p:nvPr>
            <p:ph idx="1"/>
          </p:nvPr>
        </p:nvSpPr>
        <p:spPr>
          <a:xfrm>
            <a:off x="0" y="1447800"/>
            <a:ext cx="5334000" cy="5105400"/>
          </a:xfrm>
        </p:spPr>
        <p:txBody>
          <a:bodyPr>
            <a:normAutofit fontScale="92500" lnSpcReduction="20000"/>
          </a:bodyPr>
          <a:lstStyle/>
          <a:p>
            <a:r>
              <a:rPr lang="en-US" dirty="0" smtClean="0"/>
              <a:t>Results of the Congress of Vienna</a:t>
            </a:r>
          </a:p>
          <a:p>
            <a:r>
              <a:rPr lang="en-US" dirty="0" smtClean="0"/>
              <a:t>France had to give back territories it had conquered. </a:t>
            </a:r>
          </a:p>
          <a:p>
            <a:r>
              <a:rPr lang="en-US" dirty="0" smtClean="0"/>
              <a:t>France had to pay back 700 million francs to rebuild Europe. </a:t>
            </a:r>
          </a:p>
          <a:p>
            <a:r>
              <a:rPr lang="en-US" dirty="0" smtClean="0"/>
              <a:t>The size of the bordering countries was changed so that no one country could again become as powerful as France had. </a:t>
            </a:r>
            <a:endParaRPr lang="en-US" dirty="0"/>
          </a:p>
        </p:txBody>
      </p:sp>
      <p:pic>
        <p:nvPicPr>
          <p:cNvPr id="32770" name="Picture 2" descr="http://www.worldmapsonline.com/images/Cram/History/europaftcongvienna.jpg">
            <a:hlinkClick r:id="rId2"/>
          </p:cNvPr>
          <p:cNvPicPr>
            <a:picLocks noChangeAspect="1" noChangeArrowheads="1"/>
          </p:cNvPicPr>
          <p:nvPr/>
        </p:nvPicPr>
        <p:blipFill>
          <a:blip r:embed="rId3" cstate="print"/>
          <a:srcRect/>
          <a:stretch>
            <a:fillRect/>
          </a:stretch>
        </p:blipFill>
        <p:spPr bwMode="auto">
          <a:xfrm>
            <a:off x="4835558" y="1600201"/>
            <a:ext cx="4210638" cy="3048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5181600" cy="1143000"/>
          </a:xfrm>
        </p:spPr>
        <p:txBody>
          <a:bodyPr/>
          <a:lstStyle/>
          <a:p>
            <a:r>
              <a:rPr lang="en-US" dirty="0" smtClean="0"/>
              <a:t>Revolution: France</a:t>
            </a:r>
            <a:endParaRPr lang="en-US" dirty="0"/>
          </a:p>
        </p:txBody>
      </p:sp>
      <p:sp>
        <p:nvSpPr>
          <p:cNvPr id="3" name="Content Placeholder 2"/>
          <p:cNvSpPr>
            <a:spLocks noGrp="1"/>
          </p:cNvSpPr>
          <p:nvPr>
            <p:ph idx="1"/>
          </p:nvPr>
        </p:nvSpPr>
        <p:spPr>
          <a:xfrm>
            <a:off x="457200" y="1600200"/>
            <a:ext cx="4953000" cy="5105400"/>
          </a:xfrm>
        </p:spPr>
        <p:txBody>
          <a:bodyPr>
            <a:normAutofit fontScale="92500"/>
          </a:bodyPr>
          <a:lstStyle/>
          <a:p>
            <a:r>
              <a:rPr lang="en-US" dirty="0" smtClean="0"/>
              <a:t>Metternich promoted conservatism, not the ideas of the French Revolution. </a:t>
            </a:r>
          </a:p>
          <a:p>
            <a:r>
              <a:rPr lang="en-US" dirty="0" smtClean="0"/>
              <a:t>Louis XVIII was made king of France. To become king he did have to accept a constitution. </a:t>
            </a:r>
          </a:p>
          <a:p>
            <a:r>
              <a:rPr lang="en-US" dirty="0" smtClean="0"/>
              <a:t>Despite the Congress of Vienna, liberalism did not die. </a:t>
            </a:r>
            <a:endParaRPr lang="en-US" dirty="0"/>
          </a:p>
        </p:txBody>
      </p:sp>
      <p:pic>
        <p:nvPicPr>
          <p:cNvPr id="30722" name="Picture 2" descr="http://www.galleryhistoricalfigures.com/images/Louis_XVIII_Best.jpg">
            <a:hlinkClick r:id="rId2"/>
          </p:cNvPr>
          <p:cNvPicPr>
            <a:picLocks noChangeAspect="1" noChangeArrowheads="1"/>
          </p:cNvPicPr>
          <p:nvPr/>
        </p:nvPicPr>
        <p:blipFill>
          <a:blip r:embed="rId3" cstate="print"/>
          <a:srcRect/>
          <a:stretch>
            <a:fillRect/>
          </a:stretch>
        </p:blipFill>
        <p:spPr bwMode="auto">
          <a:xfrm>
            <a:off x="5562600" y="1066800"/>
            <a:ext cx="3171825" cy="47625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Revolution: Latin America</a:t>
            </a:r>
            <a:endParaRPr lang="en-US" dirty="0"/>
          </a:p>
        </p:txBody>
      </p:sp>
      <p:sp>
        <p:nvSpPr>
          <p:cNvPr id="3" name="Content Placeholder 2"/>
          <p:cNvSpPr>
            <a:spLocks noGrp="1"/>
          </p:cNvSpPr>
          <p:nvPr>
            <p:ph idx="1"/>
          </p:nvPr>
        </p:nvSpPr>
        <p:spPr>
          <a:xfrm>
            <a:off x="152400" y="1143000"/>
            <a:ext cx="8229600" cy="4525963"/>
          </a:xfrm>
        </p:spPr>
        <p:txBody>
          <a:bodyPr/>
          <a:lstStyle/>
          <a:p>
            <a:r>
              <a:rPr lang="en-US" dirty="0" smtClean="0"/>
              <a:t>Uprisings and revolutions inspired the people of Latin America. </a:t>
            </a:r>
          </a:p>
          <a:p>
            <a:r>
              <a:rPr lang="en-US" dirty="0" smtClean="0"/>
              <a:t>For 300 years they had been controlled by Europe. </a:t>
            </a:r>
            <a:endParaRPr lang="en-US" dirty="0"/>
          </a:p>
        </p:txBody>
      </p:sp>
      <p:pic>
        <p:nvPicPr>
          <p:cNvPr id="29698" name="Picture 2" descr="http://jspivey.wikispaces.com/file/view/Latin_America_on_the_Eve_of_Independence.jpg/58188112/Latin_America_on_the_Eve_of_Independence.jpg">
            <a:hlinkClick r:id="rId2"/>
          </p:cNvPr>
          <p:cNvPicPr>
            <a:picLocks noChangeAspect="1" noChangeArrowheads="1"/>
          </p:cNvPicPr>
          <p:nvPr/>
        </p:nvPicPr>
        <p:blipFill>
          <a:blip r:embed="rId3" cstate="print"/>
          <a:srcRect/>
          <a:stretch>
            <a:fillRect/>
          </a:stretch>
        </p:blipFill>
        <p:spPr bwMode="auto">
          <a:xfrm>
            <a:off x="2590800" y="2743200"/>
            <a:ext cx="3771900" cy="389301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04800"/>
            <a:ext cx="8229600" cy="1143000"/>
          </a:xfrm>
        </p:spPr>
        <p:txBody>
          <a:bodyPr/>
          <a:lstStyle/>
          <a:p>
            <a:r>
              <a:rPr lang="en-US" dirty="0" smtClean="0"/>
              <a:t>Revolution: Latin America</a:t>
            </a:r>
            <a:endParaRPr lang="en-US" dirty="0"/>
          </a:p>
        </p:txBody>
      </p:sp>
      <p:sp>
        <p:nvSpPr>
          <p:cNvPr id="3" name="Content Placeholder 2"/>
          <p:cNvSpPr>
            <a:spLocks noGrp="1"/>
          </p:cNvSpPr>
          <p:nvPr>
            <p:ph idx="1"/>
          </p:nvPr>
        </p:nvSpPr>
        <p:spPr>
          <a:xfrm>
            <a:off x="0" y="1600200"/>
            <a:ext cx="7086600" cy="4876800"/>
          </a:xfrm>
        </p:spPr>
        <p:txBody>
          <a:bodyPr>
            <a:normAutofit lnSpcReduction="10000"/>
          </a:bodyPr>
          <a:lstStyle/>
          <a:p>
            <a:r>
              <a:rPr lang="en-US" dirty="0" smtClean="0"/>
              <a:t>Haiti – This Caribbean island had been under French control. </a:t>
            </a:r>
          </a:p>
          <a:p>
            <a:r>
              <a:rPr lang="en-US" dirty="0" smtClean="0"/>
              <a:t>Toussaint L-Overture was a freed slave that led the African slaves in a rebellion. </a:t>
            </a:r>
          </a:p>
          <a:p>
            <a:r>
              <a:rPr lang="en-US" dirty="0" smtClean="0"/>
              <a:t>Napoleon sent an army to retake power but the Haitian slaves were able to defeat the army. </a:t>
            </a:r>
          </a:p>
          <a:p>
            <a:r>
              <a:rPr lang="en-US" dirty="0" smtClean="0"/>
              <a:t>In 1804 Haiti declared their independence. </a:t>
            </a:r>
            <a:endParaRPr lang="en-US" dirty="0"/>
          </a:p>
        </p:txBody>
      </p:sp>
      <p:pic>
        <p:nvPicPr>
          <p:cNvPr id="28674" name="Picture 2" descr="http://upload.wikimedia.org/wikipedia/commons/thumb/3/32/Général_Toussaint_Louverture.jpg/220px-Général_Toussaint_Louverture.jpg">
            <a:hlinkClick r:id="rId2"/>
          </p:cNvPr>
          <p:cNvPicPr>
            <a:picLocks noChangeAspect="1" noChangeArrowheads="1"/>
          </p:cNvPicPr>
          <p:nvPr/>
        </p:nvPicPr>
        <p:blipFill>
          <a:blip r:embed="rId3" cstate="print"/>
          <a:srcRect/>
          <a:stretch>
            <a:fillRect/>
          </a:stretch>
        </p:blipFill>
        <p:spPr bwMode="auto">
          <a:xfrm>
            <a:off x="6934200" y="533400"/>
            <a:ext cx="2015344" cy="3352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20926809">
            <a:off x="65324" y="1218113"/>
            <a:ext cx="4800600" cy="1143000"/>
          </a:xfrm>
        </p:spPr>
        <p:txBody>
          <a:bodyPr>
            <a:normAutofit fontScale="90000"/>
          </a:bodyPr>
          <a:lstStyle/>
          <a:p>
            <a:r>
              <a:rPr lang="en-US" dirty="0" smtClean="0"/>
              <a:t>Revolution: </a:t>
            </a:r>
            <a:br>
              <a:rPr lang="en-US" dirty="0" smtClean="0"/>
            </a:br>
            <a:r>
              <a:rPr lang="en-US" dirty="0" smtClean="0"/>
              <a:t>South America</a:t>
            </a:r>
            <a:endParaRPr lang="en-US" dirty="0"/>
          </a:p>
        </p:txBody>
      </p:sp>
      <p:sp>
        <p:nvSpPr>
          <p:cNvPr id="3" name="Content Placeholder 2"/>
          <p:cNvSpPr>
            <a:spLocks noGrp="1"/>
          </p:cNvSpPr>
          <p:nvPr>
            <p:ph idx="1"/>
          </p:nvPr>
        </p:nvSpPr>
        <p:spPr>
          <a:xfrm>
            <a:off x="381000" y="3429000"/>
            <a:ext cx="8229600" cy="3078163"/>
          </a:xfrm>
        </p:spPr>
        <p:txBody>
          <a:bodyPr>
            <a:normAutofit lnSpcReduction="10000"/>
          </a:bodyPr>
          <a:lstStyle/>
          <a:p>
            <a:r>
              <a:rPr lang="en-US" dirty="0" smtClean="0"/>
              <a:t>The Revolution movement spread to South America. </a:t>
            </a:r>
          </a:p>
          <a:p>
            <a:r>
              <a:rPr lang="en-US" dirty="0" smtClean="0"/>
              <a:t>Simon Bolivar and Jose de San Martin led the revolution movement against Spain. </a:t>
            </a:r>
          </a:p>
          <a:p>
            <a:r>
              <a:rPr lang="en-US" dirty="0" smtClean="0"/>
              <a:t>Bolivar was successful and this inspired others across Latin America. </a:t>
            </a:r>
            <a:endParaRPr lang="en-US" dirty="0"/>
          </a:p>
        </p:txBody>
      </p:sp>
      <p:pic>
        <p:nvPicPr>
          <p:cNvPr id="27650" name="Picture 2" descr="http://www.militaryheritage.com/images/bolivar2.jpg">
            <a:hlinkClick r:id="rId2"/>
          </p:cNvPr>
          <p:cNvPicPr>
            <a:picLocks noChangeAspect="1" noChangeArrowheads="1"/>
          </p:cNvPicPr>
          <p:nvPr/>
        </p:nvPicPr>
        <p:blipFill>
          <a:blip r:embed="rId3" cstate="print"/>
          <a:srcRect/>
          <a:stretch>
            <a:fillRect/>
          </a:stretch>
        </p:blipFill>
        <p:spPr bwMode="auto">
          <a:xfrm>
            <a:off x="4800600" y="457200"/>
            <a:ext cx="1766271" cy="2705101"/>
          </a:xfrm>
          <a:prstGeom prst="rect">
            <a:avLst/>
          </a:prstGeom>
          <a:noFill/>
        </p:spPr>
      </p:pic>
      <p:pic>
        <p:nvPicPr>
          <p:cNvPr id="27652" name="Picture 4" descr="http://fenixnews.info/wp-content/uploads/2012/08/san-martin-1.jpg">
            <a:hlinkClick r:id="rId4"/>
          </p:cNvPr>
          <p:cNvPicPr>
            <a:picLocks noChangeAspect="1" noChangeArrowheads="1"/>
          </p:cNvPicPr>
          <p:nvPr/>
        </p:nvPicPr>
        <p:blipFill>
          <a:blip r:embed="rId5" cstate="print"/>
          <a:srcRect/>
          <a:stretch>
            <a:fillRect/>
          </a:stretch>
        </p:blipFill>
        <p:spPr bwMode="auto">
          <a:xfrm>
            <a:off x="6629400" y="457200"/>
            <a:ext cx="2091691" cy="2743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Revolutions</a:t>
            </a:r>
            <a:endParaRPr lang="en-US" dirty="0"/>
          </a:p>
        </p:txBody>
      </p:sp>
      <p:sp>
        <p:nvSpPr>
          <p:cNvPr id="3" name="Content Placeholder 2"/>
          <p:cNvSpPr>
            <a:spLocks noGrp="1"/>
          </p:cNvSpPr>
          <p:nvPr>
            <p:ph idx="1"/>
          </p:nvPr>
        </p:nvSpPr>
        <p:spPr/>
        <p:txBody>
          <a:bodyPr/>
          <a:lstStyle/>
          <a:p>
            <a:r>
              <a:rPr lang="en-US" dirty="0" smtClean="0"/>
              <a:t>By 1831 a dozen countries in Latin America had gained freedom. </a:t>
            </a:r>
          </a:p>
          <a:p>
            <a:r>
              <a:rPr lang="en-US" dirty="0" smtClean="0"/>
              <a:t>Freedom brought conflict over borders. </a:t>
            </a:r>
          </a:p>
          <a:p>
            <a:r>
              <a:rPr lang="en-US" dirty="0" smtClean="0"/>
              <a:t>Governments were unstable following the Revolutions. </a:t>
            </a:r>
          </a:p>
          <a:p>
            <a:r>
              <a:rPr lang="en-US" dirty="0" smtClean="0"/>
              <a:t>Conservatives were the rich who wanted to control the government. Liberals were the lower classes who wanted democracy.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Revolutions</a:t>
            </a:r>
            <a:endParaRPr lang="en-US" dirty="0"/>
          </a:p>
        </p:txBody>
      </p:sp>
      <p:sp>
        <p:nvSpPr>
          <p:cNvPr id="3" name="Content Placeholder 2"/>
          <p:cNvSpPr>
            <a:spLocks noGrp="1"/>
          </p:cNvSpPr>
          <p:nvPr>
            <p:ph idx="1"/>
          </p:nvPr>
        </p:nvSpPr>
        <p:spPr/>
        <p:txBody>
          <a:bodyPr/>
          <a:lstStyle/>
          <a:p>
            <a:r>
              <a:rPr lang="en-US" dirty="0" smtClean="0"/>
              <a:t>Nationalism is a devotion to one’s country. They often share a common language, religion, and history. </a:t>
            </a:r>
          </a:p>
          <a:p>
            <a:r>
              <a:rPr lang="en-US" dirty="0" smtClean="0"/>
              <a:t>This fueled the Revolution and created new nations.</a:t>
            </a:r>
          </a:p>
          <a:p>
            <a:endParaRPr lang="en-US" dirty="0"/>
          </a:p>
        </p:txBody>
      </p:sp>
      <p:pic>
        <p:nvPicPr>
          <p:cNvPr id="25602" name="Picture 2" descr="http://www.metanexus.net/sites/default/files/styles/page_main/public/nationalism.jpg">
            <a:hlinkClick r:id="rId2"/>
          </p:cNvPr>
          <p:cNvPicPr>
            <a:picLocks noChangeAspect="1" noChangeArrowheads="1"/>
          </p:cNvPicPr>
          <p:nvPr/>
        </p:nvPicPr>
        <p:blipFill>
          <a:blip r:embed="rId3" cstate="print"/>
          <a:srcRect/>
          <a:stretch>
            <a:fillRect/>
          </a:stretch>
        </p:blipFill>
        <p:spPr bwMode="auto">
          <a:xfrm>
            <a:off x="2819400" y="3886200"/>
            <a:ext cx="4896209" cy="28003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86200" y="274638"/>
            <a:ext cx="4800600" cy="1143000"/>
          </a:xfrm>
        </p:spPr>
        <p:txBody>
          <a:bodyPr/>
          <a:lstStyle/>
          <a:p>
            <a:r>
              <a:rPr lang="en-US" dirty="0" smtClean="0"/>
              <a:t>Unification</a:t>
            </a:r>
            <a:endParaRPr lang="en-US" dirty="0"/>
          </a:p>
        </p:txBody>
      </p:sp>
      <p:sp>
        <p:nvSpPr>
          <p:cNvPr id="3" name="Content Placeholder 2"/>
          <p:cNvSpPr>
            <a:spLocks noGrp="1"/>
          </p:cNvSpPr>
          <p:nvPr>
            <p:ph idx="1"/>
          </p:nvPr>
        </p:nvSpPr>
        <p:spPr>
          <a:xfrm>
            <a:off x="457200" y="2057400"/>
            <a:ext cx="8229600" cy="4068763"/>
          </a:xfrm>
        </p:spPr>
        <p:txBody>
          <a:bodyPr>
            <a:normAutofit lnSpcReduction="10000"/>
          </a:bodyPr>
          <a:lstStyle/>
          <a:p>
            <a:r>
              <a:rPr lang="en-US" dirty="0" smtClean="0"/>
              <a:t>Following Napoleon’s reign, many countries that he had conquered felt that their nationalism had been put down. </a:t>
            </a:r>
          </a:p>
          <a:p>
            <a:r>
              <a:rPr lang="en-US" dirty="0" smtClean="0"/>
              <a:t> They wanted to rule themselves and unite people with similar religion, language, etc…</a:t>
            </a:r>
          </a:p>
          <a:p>
            <a:r>
              <a:rPr lang="en-US" dirty="0" smtClean="0"/>
              <a:t>They wanted to create nation-states. These are countries with common cultural background. </a:t>
            </a:r>
          </a:p>
        </p:txBody>
      </p:sp>
      <p:pic>
        <p:nvPicPr>
          <p:cNvPr id="24578" name="Picture 2" descr="http://africa-heritage.com/files/2011/11/Nation-States.jpg">
            <a:hlinkClick r:id="rId2"/>
          </p:cNvPr>
          <p:cNvPicPr>
            <a:picLocks noChangeAspect="1" noChangeArrowheads="1"/>
          </p:cNvPicPr>
          <p:nvPr/>
        </p:nvPicPr>
        <p:blipFill>
          <a:blip r:embed="rId3" cstate="print"/>
          <a:srcRect/>
          <a:stretch>
            <a:fillRect/>
          </a:stretch>
        </p:blipFill>
        <p:spPr bwMode="auto">
          <a:xfrm rot="21303892">
            <a:off x="1326465" y="177526"/>
            <a:ext cx="2768963" cy="178681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Unification: Italy</a:t>
            </a:r>
            <a:endParaRPr lang="en-US" dirty="0"/>
          </a:p>
        </p:txBody>
      </p:sp>
      <p:sp>
        <p:nvSpPr>
          <p:cNvPr id="3" name="Content Placeholder 2"/>
          <p:cNvSpPr>
            <a:spLocks noGrp="1"/>
          </p:cNvSpPr>
          <p:nvPr>
            <p:ph idx="1"/>
          </p:nvPr>
        </p:nvSpPr>
        <p:spPr>
          <a:xfrm>
            <a:off x="457200" y="1600200"/>
            <a:ext cx="4038600" cy="4525963"/>
          </a:xfrm>
        </p:spPr>
        <p:txBody>
          <a:bodyPr>
            <a:normAutofit fontScale="92500" lnSpcReduction="10000"/>
          </a:bodyPr>
          <a:lstStyle/>
          <a:p>
            <a:r>
              <a:rPr lang="en-US" dirty="0" smtClean="0"/>
              <a:t>Italy was ruled by a variety of leaders during this time. Popes, Kings, and even other countries (Austria). </a:t>
            </a:r>
          </a:p>
          <a:p>
            <a:r>
              <a:rPr lang="en-US" dirty="0" smtClean="0"/>
              <a:t>The people wanted to unite their common language into one country. </a:t>
            </a:r>
            <a:endParaRPr lang="en-US" dirty="0"/>
          </a:p>
        </p:txBody>
      </p:sp>
      <p:pic>
        <p:nvPicPr>
          <p:cNvPr id="23554" name="Picture 2" descr="http://images3.wikia.nocookie.net/__cb20100812222424/althistory/images/b/bb/Italy_Pre-Unification.png">
            <a:hlinkClick r:id="rId2"/>
          </p:cNvPr>
          <p:cNvPicPr>
            <a:picLocks noChangeAspect="1" noChangeArrowheads="1"/>
          </p:cNvPicPr>
          <p:nvPr/>
        </p:nvPicPr>
        <p:blipFill>
          <a:blip r:embed="rId3" cstate="print"/>
          <a:srcRect/>
          <a:stretch>
            <a:fillRect/>
          </a:stretch>
        </p:blipFill>
        <p:spPr bwMode="auto">
          <a:xfrm>
            <a:off x="4267200" y="1066800"/>
            <a:ext cx="4686300" cy="554355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Revolutions: England</a:t>
            </a:r>
            <a:endParaRPr lang="en-US" dirty="0"/>
          </a:p>
        </p:txBody>
      </p:sp>
      <p:sp>
        <p:nvSpPr>
          <p:cNvPr id="3" name="Content Placeholder 2"/>
          <p:cNvSpPr>
            <a:spLocks noGrp="1"/>
          </p:cNvSpPr>
          <p:nvPr>
            <p:ph idx="1"/>
          </p:nvPr>
        </p:nvSpPr>
        <p:spPr>
          <a:xfrm>
            <a:off x="457200" y="3810000"/>
            <a:ext cx="8229600" cy="2819400"/>
          </a:xfrm>
        </p:spPr>
        <p:txBody>
          <a:bodyPr>
            <a:normAutofit/>
          </a:bodyPr>
          <a:lstStyle/>
          <a:p>
            <a:r>
              <a:rPr lang="en-US" dirty="0" smtClean="0"/>
              <a:t>The Magna Carta was supposed to limit the king’s power, give people the right to property and the right to a trial by a jury.</a:t>
            </a:r>
          </a:p>
          <a:p>
            <a:r>
              <a:rPr lang="en-US" dirty="0" smtClean="0"/>
              <a:t>The monarchy however was not following the Magna Carta very well.</a:t>
            </a:r>
            <a:endParaRPr lang="en-US" dirty="0"/>
          </a:p>
        </p:txBody>
      </p:sp>
      <p:pic>
        <p:nvPicPr>
          <p:cNvPr id="6146" name="Picture 2" descr="http://www.historyextra.com/sites/default/files/imagecache/530px_wide/images/features/magnacarta325.jpg">
            <a:hlinkClick r:id="rId2"/>
          </p:cNvPr>
          <p:cNvPicPr>
            <a:picLocks noChangeAspect="1" noChangeArrowheads="1"/>
          </p:cNvPicPr>
          <p:nvPr/>
        </p:nvPicPr>
        <p:blipFill>
          <a:blip r:embed="rId3" cstate="print"/>
          <a:srcRect/>
          <a:stretch>
            <a:fillRect/>
          </a:stretch>
        </p:blipFill>
        <p:spPr bwMode="auto">
          <a:xfrm>
            <a:off x="2438400" y="1219200"/>
            <a:ext cx="4248150" cy="263065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Unification: Germany</a:t>
            </a:r>
            <a:endParaRPr lang="en-US" dirty="0"/>
          </a:p>
        </p:txBody>
      </p:sp>
      <p:sp>
        <p:nvSpPr>
          <p:cNvPr id="3" name="Content Placeholder 2"/>
          <p:cNvSpPr>
            <a:spLocks noGrp="1"/>
          </p:cNvSpPr>
          <p:nvPr>
            <p:ph idx="1"/>
          </p:nvPr>
        </p:nvSpPr>
        <p:spPr>
          <a:xfrm>
            <a:off x="0" y="1447800"/>
            <a:ext cx="4876800" cy="4525963"/>
          </a:xfrm>
        </p:spPr>
        <p:txBody>
          <a:bodyPr>
            <a:normAutofit fontScale="85000" lnSpcReduction="20000"/>
          </a:bodyPr>
          <a:lstStyle/>
          <a:p>
            <a:r>
              <a:rPr lang="en-US" dirty="0" smtClean="0"/>
              <a:t>Camillio de Cavour was the Prime Minister of Sardinia. He modernized his army, formed alliances, and drove the Austrians from Northern  Italy. This allowed northern Italy to unite. </a:t>
            </a:r>
          </a:p>
          <a:p>
            <a:r>
              <a:rPr lang="en-US" dirty="0" smtClean="0"/>
              <a:t>Giuseppe Garibaldi and 1,000 followers overthrew the government of Sicily. </a:t>
            </a:r>
          </a:p>
          <a:p>
            <a:r>
              <a:rPr lang="en-US" dirty="0" smtClean="0"/>
              <a:t>In 1861, North and South Italy were united. </a:t>
            </a:r>
            <a:endParaRPr lang="en-US" dirty="0"/>
          </a:p>
        </p:txBody>
      </p:sp>
      <p:pic>
        <p:nvPicPr>
          <p:cNvPr id="22530" name="Picture 2" descr="http://www.age-of-the-sage.org/history/italian_risorgimento_unification_map.gif">
            <a:hlinkClick r:id="rId2"/>
          </p:cNvPr>
          <p:cNvPicPr>
            <a:picLocks noChangeAspect="1" noChangeArrowheads="1"/>
          </p:cNvPicPr>
          <p:nvPr/>
        </p:nvPicPr>
        <p:blipFill>
          <a:blip r:embed="rId3" cstate="print"/>
          <a:srcRect/>
          <a:stretch>
            <a:fillRect/>
          </a:stretch>
        </p:blipFill>
        <p:spPr bwMode="auto">
          <a:xfrm>
            <a:off x="4726266" y="1447801"/>
            <a:ext cx="4112933" cy="43434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57200"/>
            <a:ext cx="4953000" cy="1143000"/>
          </a:xfrm>
        </p:spPr>
        <p:txBody>
          <a:bodyPr>
            <a:normAutofit fontScale="90000"/>
          </a:bodyPr>
          <a:lstStyle/>
          <a:p>
            <a:r>
              <a:rPr lang="en-US" dirty="0" smtClean="0"/>
              <a:t>Unification: Germany</a:t>
            </a:r>
            <a:endParaRPr lang="en-US" dirty="0"/>
          </a:p>
        </p:txBody>
      </p:sp>
      <p:sp>
        <p:nvSpPr>
          <p:cNvPr id="3" name="Content Placeholder 2"/>
          <p:cNvSpPr>
            <a:spLocks noGrp="1"/>
          </p:cNvSpPr>
          <p:nvPr>
            <p:ph idx="1"/>
          </p:nvPr>
        </p:nvSpPr>
        <p:spPr>
          <a:xfrm>
            <a:off x="5105400" y="381000"/>
            <a:ext cx="3810000" cy="6248400"/>
          </a:xfrm>
        </p:spPr>
        <p:txBody>
          <a:bodyPr>
            <a:normAutofit fontScale="85000" lnSpcReduction="10000"/>
          </a:bodyPr>
          <a:lstStyle/>
          <a:p>
            <a:r>
              <a:rPr lang="en-US" dirty="0" smtClean="0"/>
              <a:t>Germany was also ready to unite as one country. </a:t>
            </a:r>
          </a:p>
          <a:p>
            <a:r>
              <a:rPr lang="en-US" dirty="0" smtClean="0"/>
              <a:t>Otto von Bismarck, leader of Prussia, planned to unite Germany under Prussian domination.</a:t>
            </a:r>
          </a:p>
          <a:p>
            <a:r>
              <a:rPr lang="en-US" dirty="0" smtClean="0"/>
              <a:t>He build an army, won wars, and then turned on France and got the other German speaking countries to join him. </a:t>
            </a:r>
          </a:p>
          <a:p>
            <a:r>
              <a:rPr lang="en-US" dirty="0" smtClean="0"/>
              <a:t>1871 German Empire is formed. </a:t>
            </a:r>
          </a:p>
        </p:txBody>
      </p:sp>
      <p:pic>
        <p:nvPicPr>
          <p:cNvPr id="21506" name="Picture 2" descr="http://hem.passagen.se/bruceleewannabee/head_clip_image007.jpg">
            <a:hlinkClick r:id="rId2"/>
          </p:cNvPr>
          <p:cNvPicPr>
            <a:picLocks noChangeAspect="1" noChangeArrowheads="1"/>
          </p:cNvPicPr>
          <p:nvPr/>
        </p:nvPicPr>
        <p:blipFill>
          <a:blip r:embed="rId3" cstate="print"/>
          <a:srcRect/>
          <a:stretch>
            <a:fillRect/>
          </a:stretch>
        </p:blipFill>
        <p:spPr bwMode="auto">
          <a:xfrm>
            <a:off x="152400" y="2057400"/>
            <a:ext cx="5267071" cy="38290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Colonialism and Expansion</a:t>
            </a:r>
            <a:endParaRPr lang="en-US" dirty="0"/>
          </a:p>
        </p:txBody>
      </p:sp>
      <p:sp>
        <p:nvSpPr>
          <p:cNvPr id="3" name="Content Placeholder 2"/>
          <p:cNvSpPr>
            <a:spLocks noGrp="1"/>
          </p:cNvSpPr>
          <p:nvPr>
            <p:ph idx="1"/>
          </p:nvPr>
        </p:nvSpPr>
        <p:spPr/>
        <p:txBody>
          <a:bodyPr/>
          <a:lstStyle/>
          <a:p>
            <a:r>
              <a:rPr lang="en-US" dirty="0" smtClean="0"/>
              <a:t>Germany focused on their economy and military. </a:t>
            </a:r>
          </a:p>
          <a:p>
            <a:pPr>
              <a:buNone/>
            </a:pPr>
            <a:endParaRPr lang="en-US" dirty="0" smtClean="0"/>
          </a:p>
          <a:p>
            <a:r>
              <a:rPr lang="en-US" dirty="0" smtClean="0"/>
              <a:t>All other countries, including Germany, are also focusing on colonies. </a:t>
            </a:r>
          </a:p>
          <a:p>
            <a:pPr>
              <a:buNone/>
            </a:pPr>
            <a:endParaRPr lang="en-US" dirty="0" smtClean="0"/>
          </a:p>
          <a:p>
            <a:r>
              <a:rPr lang="en-US" dirty="0" smtClean="0"/>
              <a:t>New nations challenged the old powers for colonies. </a:t>
            </a:r>
            <a:endParaRPr lang="en-US"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Colonialism and Expansion</a:t>
            </a:r>
            <a:endParaRPr lang="en-US" dirty="0"/>
          </a:p>
        </p:txBody>
      </p:sp>
      <p:sp>
        <p:nvSpPr>
          <p:cNvPr id="3" name="Content Placeholder 2"/>
          <p:cNvSpPr>
            <a:spLocks noGrp="1"/>
          </p:cNvSpPr>
          <p:nvPr>
            <p:ph idx="1"/>
          </p:nvPr>
        </p:nvSpPr>
        <p:spPr/>
        <p:txBody>
          <a:bodyPr>
            <a:normAutofit fontScale="92500"/>
          </a:bodyPr>
          <a:lstStyle/>
          <a:p>
            <a:r>
              <a:rPr lang="en-US" dirty="0" smtClean="0"/>
              <a:t>Industrialism + Nationalism = Imperialism</a:t>
            </a:r>
          </a:p>
          <a:p>
            <a:r>
              <a:rPr lang="en-US" dirty="0" smtClean="0"/>
              <a:t>Colonies provide a new source of resources and provide a new market to sell finished products to. </a:t>
            </a:r>
          </a:p>
          <a:p>
            <a:r>
              <a:rPr lang="en-US" dirty="0" smtClean="0"/>
              <a:t>The idea of the time was a large empire equaled a stronger country and that would equal a surge in nationalism. It was a cycle because the nationalism would inspire countries to gain more colonies to make the empire larger. </a:t>
            </a:r>
            <a:endParaRPr lang="en-US"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Colonialism and Expansion</a:t>
            </a:r>
            <a:endParaRPr lang="en-US" dirty="0"/>
          </a:p>
        </p:txBody>
      </p:sp>
      <p:sp>
        <p:nvSpPr>
          <p:cNvPr id="3" name="Content Placeholder 2"/>
          <p:cNvSpPr>
            <a:spLocks noGrp="1"/>
          </p:cNvSpPr>
          <p:nvPr>
            <p:ph idx="1"/>
          </p:nvPr>
        </p:nvSpPr>
        <p:spPr/>
        <p:txBody>
          <a:bodyPr/>
          <a:lstStyle/>
          <a:p>
            <a:r>
              <a:rPr lang="en-US" dirty="0" smtClean="0"/>
              <a:t>Religion and a desire to convert people also contributed to Imperialism. </a:t>
            </a:r>
          </a:p>
          <a:p>
            <a:r>
              <a:rPr lang="en-US" dirty="0" smtClean="0"/>
              <a:t>Finally, the countries creating the colonies often felt their country was superior to the lands they were colonizing. It was their duty to spread their superior culture. </a:t>
            </a:r>
          </a:p>
          <a:p>
            <a:endParaRPr lang="en-US"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Colonialism and Expansion</a:t>
            </a:r>
            <a:endParaRPr lang="en-US" dirty="0"/>
          </a:p>
        </p:txBody>
      </p:sp>
      <p:sp>
        <p:nvSpPr>
          <p:cNvPr id="3" name="Content Placeholder 2"/>
          <p:cNvSpPr>
            <a:spLocks noGrp="1"/>
          </p:cNvSpPr>
          <p:nvPr>
            <p:ph idx="1"/>
          </p:nvPr>
        </p:nvSpPr>
        <p:spPr>
          <a:xfrm>
            <a:off x="457200" y="1600200"/>
            <a:ext cx="4419600" cy="4525963"/>
          </a:xfrm>
        </p:spPr>
        <p:txBody>
          <a:bodyPr/>
          <a:lstStyle/>
          <a:p>
            <a:r>
              <a:rPr lang="en-US" dirty="0" smtClean="0"/>
              <a:t>Imperialism was abundant in Africa. </a:t>
            </a:r>
          </a:p>
          <a:p>
            <a:r>
              <a:rPr lang="en-US" dirty="0" smtClean="0"/>
              <a:t>Mining, Palm Oil, Crops, and Slaves were the desired resources. </a:t>
            </a:r>
            <a:endParaRPr lang="en-US" dirty="0"/>
          </a:p>
        </p:txBody>
      </p:sp>
      <p:pic>
        <p:nvPicPr>
          <p:cNvPr id="17410" name="Picture 2" descr="http://static.newworldencyclopedia.org/2/2a/ColonialAfrica.png">
            <a:hlinkClick r:id="rId2"/>
          </p:cNvPr>
          <p:cNvPicPr>
            <a:picLocks noChangeAspect="1" noChangeArrowheads="1"/>
          </p:cNvPicPr>
          <p:nvPr/>
        </p:nvPicPr>
        <p:blipFill>
          <a:blip r:embed="rId3" cstate="print"/>
          <a:srcRect/>
          <a:stretch>
            <a:fillRect/>
          </a:stretch>
        </p:blipFill>
        <p:spPr bwMode="auto">
          <a:xfrm>
            <a:off x="4800600" y="1600200"/>
            <a:ext cx="3943920" cy="4495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Colonialism and Expansion</a:t>
            </a:r>
            <a:endParaRPr lang="en-US" dirty="0"/>
          </a:p>
        </p:txBody>
      </p:sp>
      <p:sp>
        <p:nvSpPr>
          <p:cNvPr id="3" name="Content Placeholder 2"/>
          <p:cNvSpPr>
            <a:spLocks noGrp="1"/>
          </p:cNvSpPr>
          <p:nvPr>
            <p:ph idx="1"/>
          </p:nvPr>
        </p:nvSpPr>
        <p:spPr>
          <a:xfrm>
            <a:off x="0" y="1600200"/>
            <a:ext cx="8229600" cy="4525963"/>
          </a:xfrm>
        </p:spPr>
        <p:txBody>
          <a:bodyPr>
            <a:normAutofit lnSpcReduction="10000"/>
          </a:bodyPr>
          <a:lstStyle/>
          <a:p>
            <a:r>
              <a:rPr lang="en-US" dirty="0" smtClean="0"/>
              <a:t>In addition to Africa other areas of the world were being colonized.</a:t>
            </a:r>
          </a:p>
          <a:p>
            <a:endParaRPr lang="en-US" dirty="0" smtClean="0"/>
          </a:p>
          <a:p>
            <a:pPr>
              <a:buNone/>
            </a:pPr>
            <a:r>
              <a:rPr lang="en-US" dirty="0" smtClean="0"/>
              <a:t> </a:t>
            </a:r>
          </a:p>
          <a:p>
            <a:r>
              <a:rPr lang="en-US" dirty="0" smtClean="0"/>
              <a:t>Great Britain – India</a:t>
            </a:r>
          </a:p>
          <a:p>
            <a:r>
              <a:rPr lang="en-US" dirty="0" smtClean="0"/>
              <a:t>Russia – Central Asia</a:t>
            </a:r>
          </a:p>
          <a:p>
            <a:r>
              <a:rPr lang="en-US" dirty="0" smtClean="0"/>
              <a:t>France – Southeast Asia</a:t>
            </a:r>
          </a:p>
          <a:p>
            <a:r>
              <a:rPr lang="en-US" dirty="0" smtClean="0"/>
              <a:t>Britain and France – Forced Trade with China</a:t>
            </a:r>
            <a:endParaRPr lang="en-US" dirty="0"/>
          </a:p>
        </p:txBody>
      </p:sp>
      <p:pic>
        <p:nvPicPr>
          <p:cNvPr id="16386" name="Picture 2" descr="http://anthro.palomar.edu/ethnicity/images/map_of_European_colonies.gif">
            <a:hlinkClick r:id="rId2"/>
          </p:cNvPr>
          <p:cNvPicPr>
            <a:picLocks noChangeAspect="1" noChangeArrowheads="1"/>
          </p:cNvPicPr>
          <p:nvPr/>
        </p:nvPicPr>
        <p:blipFill>
          <a:blip r:embed="rId3" cstate="print"/>
          <a:srcRect/>
          <a:stretch>
            <a:fillRect/>
          </a:stretch>
        </p:blipFill>
        <p:spPr bwMode="auto">
          <a:xfrm>
            <a:off x="3962400" y="2590800"/>
            <a:ext cx="4858929" cy="17526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blinds(horizontal)">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Colonialism and Expansion</a:t>
            </a:r>
            <a:endParaRPr lang="en-US" dirty="0"/>
          </a:p>
        </p:txBody>
      </p:sp>
      <p:sp>
        <p:nvSpPr>
          <p:cNvPr id="3" name="Content Placeholder 2"/>
          <p:cNvSpPr>
            <a:spLocks noGrp="1"/>
          </p:cNvSpPr>
          <p:nvPr>
            <p:ph idx="1"/>
          </p:nvPr>
        </p:nvSpPr>
        <p:spPr>
          <a:xfrm>
            <a:off x="457200" y="1143000"/>
            <a:ext cx="8229600" cy="4525963"/>
          </a:xfrm>
        </p:spPr>
        <p:txBody>
          <a:bodyPr/>
          <a:lstStyle/>
          <a:p>
            <a:r>
              <a:rPr lang="en-US" dirty="0" smtClean="0"/>
              <a:t>Japan could have been impacted in a negative way by colonialism; however, they made decisions that turned them into superpower. </a:t>
            </a:r>
          </a:p>
          <a:p>
            <a:r>
              <a:rPr lang="en-US" dirty="0" smtClean="0"/>
              <a:t>The United States sent a large fleet and Commodore Matthew Perry to get Japan to agree to a trade treaty. </a:t>
            </a:r>
          </a:p>
          <a:p>
            <a:endParaRPr lang="en-US" dirty="0"/>
          </a:p>
        </p:txBody>
      </p:sp>
      <p:pic>
        <p:nvPicPr>
          <p:cNvPr id="15364" name="Picture 4" descr="http://aboutjapan.japansociety.org/resources/category/1/6/8/6/images/BE041149.jpg">
            <a:hlinkClick r:id="rId2"/>
          </p:cNvPr>
          <p:cNvPicPr>
            <a:picLocks noChangeAspect="1" noChangeArrowheads="1"/>
          </p:cNvPicPr>
          <p:nvPr/>
        </p:nvPicPr>
        <p:blipFill>
          <a:blip r:embed="rId3" cstate="print"/>
          <a:srcRect/>
          <a:stretch>
            <a:fillRect/>
          </a:stretch>
        </p:blipFill>
        <p:spPr bwMode="auto">
          <a:xfrm>
            <a:off x="5867400" y="3733800"/>
            <a:ext cx="1981200" cy="2804325"/>
          </a:xfrm>
          <a:prstGeom prst="rect">
            <a:avLst/>
          </a:prstGeom>
          <a:noFill/>
        </p:spPr>
      </p:pic>
      <p:pic>
        <p:nvPicPr>
          <p:cNvPr id="15366" name="Picture 6" descr="http://period5imperialism.wikispaces.com/file/view/1863.jpg/54043478/1863.jpg">
            <a:hlinkClick r:id="rId4"/>
          </p:cNvPr>
          <p:cNvPicPr>
            <a:picLocks noChangeAspect="1" noChangeArrowheads="1"/>
          </p:cNvPicPr>
          <p:nvPr/>
        </p:nvPicPr>
        <p:blipFill>
          <a:blip r:embed="rId5" cstate="print"/>
          <a:srcRect/>
          <a:stretch>
            <a:fillRect/>
          </a:stretch>
        </p:blipFill>
        <p:spPr bwMode="auto">
          <a:xfrm>
            <a:off x="1219200" y="4267200"/>
            <a:ext cx="3657600" cy="242716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Colonialism and Expansion</a:t>
            </a:r>
            <a:endParaRPr lang="en-US" dirty="0"/>
          </a:p>
        </p:txBody>
      </p:sp>
      <p:sp>
        <p:nvSpPr>
          <p:cNvPr id="3" name="Content Placeholder 2"/>
          <p:cNvSpPr>
            <a:spLocks noGrp="1"/>
          </p:cNvSpPr>
          <p:nvPr>
            <p:ph idx="1"/>
          </p:nvPr>
        </p:nvSpPr>
        <p:spPr>
          <a:xfrm>
            <a:off x="0" y="1219200"/>
            <a:ext cx="4419600" cy="5486400"/>
          </a:xfrm>
        </p:spPr>
        <p:txBody>
          <a:bodyPr>
            <a:normAutofit fontScale="92500" lnSpcReduction="20000"/>
          </a:bodyPr>
          <a:lstStyle/>
          <a:p>
            <a:r>
              <a:rPr lang="en-US" dirty="0" smtClean="0"/>
              <a:t>Japan agrees to the trade treaty. </a:t>
            </a:r>
          </a:p>
          <a:p>
            <a:r>
              <a:rPr lang="en-US" dirty="0" smtClean="0"/>
              <a:t>They became industrialized, built a strong army, and became an imperial power themselves. </a:t>
            </a:r>
          </a:p>
          <a:p>
            <a:r>
              <a:rPr lang="en-US" dirty="0" smtClean="0"/>
              <a:t>Japan took Korea and Taiwan from China and 10 years later defeated Russia to take Manchuria (Northern region of China). </a:t>
            </a:r>
            <a:endParaRPr lang="en-US" dirty="0"/>
          </a:p>
        </p:txBody>
      </p:sp>
      <p:pic>
        <p:nvPicPr>
          <p:cNvPr id="14338" name="Picture 2" descr="http://factreal.files.wordpress.com/2009/12/warjapaneseempireexpansion3.png">
            <a:hlinkClick r:id="rId2"/>
          </p:cNvPr>
          <p:cNvPicPr>
            <a:picLocks noChangeAspect="1" noChangeArrowheads="1"/>
          </p:cNvPicPr>
          <p:nvPr/>
        </p:nvPicPr>
        <p:blipFill>
          <a:blip r:embed="rId3" cstate="print"/>
          <a:srcRect/>
          <a:stretch>
            <a:fillRect/>
          </a:stretch>
        </p:blipFill>
        <p:spPr bwMode="auto">
          <a:xfrm>
            <a:off x="4305300" y="1066800"/>
            <a:ext cx="4715890" cy="54864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229600" cy="1143000"/>
          </a:xfrm>
        </p:spPr>
        <p:txBody>
          <a:bodyPr/>
          <a:lstStyle/>
          <a:p>
            <a:r>
              <a:rPr lang="en-US" dirty="0" smtClean="0"/>
              <a:t>Colonialism and Expansion</a:t>
            </a:r>
            <a:endParaRPr lang="en-US" dirty="0"/>
          </a:p>
        </p:txBody>
      </p:sp>
      <p:sp>
        <p:nvSpPr>
          <p:cNvPr id="3" name="Content Placeholder 2"/>
          <p:cNvSpPr>
            <a:spLocks noGrp="1"/>
          </p:cNvSpPr>
          <p:nvPr>
            <p:ph idx="1"/>
          </p:nvPr>
        </p:nvSpPr>
        <p:spPr>
          <a:xfrm>
            <a:off x="304800" y="3505200"/>
            <a:ext cx="8229600" cy="3154363"/>
          </a:xfrm>
        </p:spPr>
        <p:txBody>
          <a:bodyPr>
            <a:normAutofit fontScale="92500"/>
          </a:bodyPr>
          <a:lstStyle/>
          <a:p>
            <a:r>
              <a:rPr lang="en-US" dirty="0" smtClean="0"/>
              <a:t>The United States is also expanding at this time. </a:t>
            </a:r>
          </a:p>
          <a:p>
            <a:r>
              <a:rPr lang="en-US" dirty="0" smtClean="0"/>
              <a:t>In the 1840’s the U.S. conquers nearly ½ of Mexico’s territory, from Texas to California. </a:t>
            </a:r>
          </a:p>
          <a:p>
            <a:r>
              <a:rPr lang="en-US" dirty="0" smtClean="0"/>
              <a:t>In 1898 following a war with Spain, the United States gained control of the Philippines and Puerto Rico.</a:t>
            </a:r>
          </a:p>
          <a:p>
            <a:pPr>
              <a:buNone/>
            </a:pPr>
            <a:endParaRPr lang="en-US" dirty="0" smtClean="0"/>
          </a:p>
          <a:p>
            <a:endParaRPr lang="en-US" dirty="0"/>
          </a:p>
        </p:txBody>
      </p:sp>
      <p:pic>
        <p:nvPicPr>
          <p:cNvPr id="13314" name="Picture 2" descr="http://www.learner.org/interactives/historymap/images/states1_map_orig.gif">
            <a:hlinkClick r:id="rId2"/>
          </p:cNvPr>
          <p:cNvPicPr>
            <a:picLocks noChangeAspect="1" noChangeArrowheads="1"/>
          </p:cNvPicPr>
          <p:nvPr/>
        </p:nvPicPr>
        <p:blipFill>
          <a:blip r:embed="rId3" cstate="print"/>
          <a:srcRect/>
          <a:stretch>
            <a:fillRect/>
          </a:stretch>
        </p:blipFill>
        <p:spPr bwMode="auto">
          <a:xfrm>
            <a:off x="2438400" y="838200"/>
            <a:ext cx="3505200" cy="269312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Revolutions: England</a:t>
            </a:r>
            <a:endParaRPr lang="en-US" dirty="0"/>
          </a:p>
        </p:txBody>
      </p:sp>
      <p:sp>
        <p:nvSpPr>
          <p:cNvPr id="3" name="Content Placeholder 2"/>
          <p:cNvSpPr>
            <a:spLocks noGrp="1"/>
          </p:cNvSpPr>
          <p:nvPr>
            <p:ph idx="1"/>
          </p:nvPr>
        </p:nvSpPr>
        <p:spPr>
          <a:xfrm>
            <a:off x="457200" y="1295400"/>
            <a:ext cx="6248400" cy="4830763"/>
          </a:xfrm>
        </p:spPr>
        <p:txBody>
          <a:bodyPr>
            <a:normAutofit fontScale="92500" lnSpcReduction="10000"/>
          </a:bodyPr>
          <a:lstStyle/>
          <a:p>
            <a:r>
              <a:rPr lang="en-US" dirty="0" smtClean="0"/>
              <a:t>In 1642 a civil war broke out in England because the people were so upset with how the country was being run. </a:t>
            </a:r>
          </a:p>
          <a:p>
            <a:r>
              <a:rPr lang="en-US" dirty="0" smtClean="0"/>
              <a:t>Oliver Cromwell and other parliament representatives took over the country and beheaded Charles I. </a:t>
            </a:r>
          </a:p>
          <a:p>
            <a:r>
              <a:rPr lang="en-US" dirty="0" smtClean="0"/>
              <a:t>Cromwell became a dictator and led the country with violence, making it a very troubled time. </a:t>
            </a:r>
            <a:endParaRPr lang="en-US" dirty="0"/>
          </a:p>
        </p:txBody>
      </p:sp>
      <p:pic>
        <p:nvPicPr>
          <p:cNvPr id="5122" name="Picture 2" descr="http://redroom.com/files/u49440/oliver%20cromwell.jpg">
            <a:hlinkClick r:id="rId2"/>
          </p:cNvPr>
          <p:cNvPicPr>
            <a:picLocks noChangeAspect="1" noChangeArrowheads="1"/>
          </p:cNvPicPr>
          <p:nvPr/>
        </p:nvPicPr>
        <p:blipFill>
          <a:blip r:embed="rId3" cstate="print"/>
          <a:srcRect/>
          <a:stretch>
            <a:fillRect/>
          </a:stretch>
        </p:blipFill>
        <p:spPr bwMode="auto">
          <a:xfrm>
            <a:off x="6553200" y="2209800"/>
            <a:ext cx="2305050" cy="281940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85800"/>
            <a:ext cx="3352800" cy="1143000"/>
          </a:xfrm>
        </p:spPr>
        <p:txBody>
          <a:bodyPr>
            <a:normAutofit fontScale="90000"/>
          </a:bodyPr>
          <a:lstStyle/>
          <a:p>
            <a:r>
              <a:rPr lang="en-US" dirty="0" smtClean="0"/>
              <a:t>Colonialism and</a:t>
            </a:r>
            <a:br>
              <a:rPr lang="en-US" dirty="0" smtClean="0"/>
            </a:br>
            <a:r>
              <a:rPr lang="en-US" dirty="0" smtClean="0"/>
              <a:t> Expansion</a:t>
            </a:r>
            <a:endParaRPr lang="en-US" dirty="0"/>
          </a:p>
        </p:txBody>
      </p:sp>
      <p:sp>
        <p:nvSpPr>
          <p:cNvPr id="3" name="Content Placeholder 2"/>
          <p:cNvSpPr>
            <a:spLocks noGrp="1"/>
          </p:cNvSpPr>
          <p:nvPr>
            <p:ph idx="1"/>
          </p:nvPr>
        </p:nvSpPr>
        <p:spPr>
          <a:xfrm>
            <a:off x="381000" y="2743200"/>
            <a:ext cx="8229600" cy="3840163"/>
          </a:xfrm>
        </p:spPr>
        <p:txBody>
          <a:bodyPr>
            <a:normAutofit fontScale="92500" lnSpcReduction="10000"/>
          </a:bodyPr>
          <a:lstStyle/>
          <a:p>
            <a:r>
              <a:rPr lang="en-US" dirty="0" smtClean="0"/>
              <a:t>In 1903 the United States took over part of Panama to build the Panama Canal. </a:t>
            </a:r>
          </a:p>
          <a:p>
            <a:r>
              <a:rPr lang="en-US" dirty="0" smtClean="0"/>
              <a:t>The canal shortened the route between the Pacific and Atlantic Oceans by 8,000 miles. </a:t>
            </a:r>
          </a:p>
          <a:p>
            <a:r>
              <a:rPr lang="en-US" dirty="0" smtClean="0"/>
              <a:t>Products become cheaper as a result. </a:t>
            </a:r>
          </a:p>
          <a:p>
            <a:r>
              <a:rPr lang="en-US" dirty="0" smtClean="0"/>
              <a:t>The United States continues to stay involved this region for years to come so that they can protect the route. </a:t>
            </a:r>
            <a:endParaRPr lang="en-US" dirty="0"/>
          </a:p>
        </p:txBody>
      </p:sp>
      <p:pic>
        <p:nvPicPr>
          <p:cNvPr id="12290" name="Picture 2" descr="http://www.sheppardsoftware.com/images/South%20America/factfile/77a.jpg">
            <a:hlinkClick r:id="rId2"/>
          </p:cNvPr>
          <p:cNvPicPr>
            <a:picLocks noChangeAspect="1" noChangeArrowheads="1"/>
          </p:cNvPicPr>
          <p:nvPr/>
        </p:nvPicPr>
        <p:blipFill>
          <a:blip r:embed="rId3" cstate="print"/>
          <a:srcRect/>
          <a:stretch>
            <a:fillRect/>
          </a:stretch>
        </p:blipFill>
        <p:spPr bwMode="auto">
          <a:xfrm>
            <a:off x="5715000" y="228600"/>
            <a:ext cx="2997715" cy="2362200"/>
          </a:xfrm>
          <a:prstGeom prst="rect">
            <a:avLst/>
          </a:prstGeom>
          <a:noFill/>
        </p:spPr>
      </p:pic>
      <p:pic>
        <p:nvPicPr>
          <p:cNvPr id="12292" name="Picture 4" descr="http://cielotech.files.wordpress.com/2012/12/panama-canal0.gif?w=418">
            <a:hlinkClick r:id="rId4"/>
          </p:cNvPr>
          <p:cNvPicPr>
            <a:picLocks noChangeAspect="1" noChangeArrowheads="1"/>
          </p:cNvPicPr>
          <p:nvPr/>
        </p:nvPicPr>
        <p:blipFill>
          <a:blip r:embed="rId5" cstate="print"/>
          <a:srcRect/>
          <a:stretch>
            <a:fillRect/>
          </a:stretch>
        </p:blipFill>
        <p:spPr bwMode="auto">
          <a:xfrm>
            <a:off x="3012567" y="152400"/>
            <a:ext cx="2573274" cy="25146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Industrial Revolution</a:t>
            </a:r>
            <a:endParaRPr lang="en-US" dirty="0"/>
          </a:p>
        </p:txBody>
      </p:sp>
      <p:sp>
        <p:nvSpPr>
          <p:cNvPr id="3" name="Content Placeholder 2"/>
          <p:cNvSpPr>
            <a:spLocks noGrp="1"/>
          </p:cNvSpPr>
          <p:nvPr>
            <p:ph idx="1"/>
          </p:nvPr>
        </p:nvSpPr>
        <p:spPr>
          <a:xfrm>
            <a:off x="304800" y="1066800"/>
            <a:ext cx="8229600" cy="3230563"/>
          </a:xfrm>
        </p:spPr>
        <p:txBody>
          <a:bodyPr>
            <a:normAutofit fontScale="92500" lnSpcReduction="10000"/>
          </a:bodyPr>
          <a:lstStyle/>
          <a:p>
            <a:r>
              <a:rPr lang="en-US" dirty="0" smtClean="0"/>
              <a:t>During the 1700 and 1800’s many new inventions were created. Machines in factories do the work that once used to be performed in homes and by hand. </a:t>
            </a:r>
          </a:p>
          <a:p>
            <a:r>
              <a:rPr lang="en-US" dirty="0" smtClean="0"/>
              <a:t>This was the Industrial Revolution and it began in Great Britain. It would spread throughout the world.  </a:t>
            </a:r>
            <a:endParaRPr lang="en-US" dirty="0"/>
          </a:p>
        </p:txBody>
      </p:sp>
      <p:pic>
        <p:nvPicPr>
          <p:cNvPr id="11266" name="Picture 2" descr="http://1.bp.blogspot.com/_y3baNv1hX8U/TMcSQGbEUjI/AAAAAAAAAAo/tTJhfurfx8A/s1600/clothersfactory.gif">
            <a:hlinkClick r:id="rId2"/>
          </p:cNvPr>
          <p:cNvPicPr>
            <a:picLocks noChangeAspect="1" noChangeArrowheads="1"/>
          </p:cNvPicPr>
          <p:nvPr/>
        </p:nvPicPr>
        <p:blipFill>
          <a:blip r:embed="rId3" cstate="print"/>
          <a:srcRect/>
          <a:stretch>
            <a:fillRect/>
          </a:stretch>
        </p:blipFill>
        <p:spPr bwMode="auto">
          <a:xfrm>
            <a:off x="4724400" y="3657600"/>
            <a:ext cx="4019550" cy="2857500"/>
          </a:xfrm>
          <a:prstGeom prst="rect">
            <a:avLst/>
          </a:prstGeom>
          <a:noFill/>
        </p:spPr>
      </p:pic>
      <p:pic>
        <p:nvPicPr>
          <p:cNvPr id="11268" name="Picture 4" descr="http://www.buzzle.com/img/articleImages/273290-4911-25.jpg">
            <a:hlinkClick r:id="rId4"/>
          </p:cNvPr>
          <p:cNvPicPr>
            <a:picLocks noChangeAspect="1" noChangeArrowheads="1"/>
          </p:cNvPicPr>
          <p:nvPr/>
        </p:nvPicPr>
        <p:blipFill>
          <a:blip r:embed="rId5" cstate="print"/>
          <a:srcRect/>
          <a:stretch>
            <a:fillRect/>
          </a:stretch>
        </p:blipFill>
        <p:spPr bwMode="auto">
          <a:xfrm>
            <a:off x="914400" y="4114800"/>
            <a:ext cx="3333750" cy="24288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Industrial Revolution</a:t>
            </a:r>
            <a:endParaRPr lang="en-US" dirty="0"/>
          </a:p>
        </p:txBody>
      </p:sp>
      <p:sp>
        <p:nvSpPr>
          <p:cNvPr id="3" name="Content Placeholder 2"/>
          <p:cNvSpPr>
            <a:spLocks noGrp="1"/>
          </p:cNvSpPr>
          <p:nvPr>
            <p:ph idx="1"/>
          </p:nvPr>
        </p:nvSpPr>
        <p:spPr/>
        <p:txBody>
          <a:bodyPr/>
          <a:lstStyle/>
          <a:p>
            <a:r>
              <a:rPr lang="en-US" dirty="0" smtClean="0"/>
              <a:t>The textile industry was the first to see change and growth. </a:t>
            </a:r>
          </a:p>
          <a:p>
            <a:r>
              <a:rPr lang="en-US" dirty="0" smtClean="0"/>
              <a:t>Inventions such as the Flying Shuttle, Spinning Jenny, and Cotton Gin would change the manufacturing process. </a:t>
            </a:r>
            <a:endParaRPr lang="en-US" dirty="0"/>
          </a:p>
        </p:txBody>
      </p:sp>
      <p:pic>
        <p:nvPicPr>
          <p:cNvPr id="10244" name="Picture 4" descr="http://www.spartacus.schoolnet.co.uk/TexJenny2.jpg">
            <a:hlinkClick r:id="rId2"/>
          </p:cNvPr>
          <p:cNvPicPr>
            <a:picLocks noChangeAspect="1" noChangeArrowheads="1"/>
          </p:cNvPicPr>
          <p:nvPr/>
        </p:nvPicPr>
        <p:blipFill>
          <a:blip r:embed="rId3" cstate="print"/>
          <a:srcRect/>
          <a:stretch>
            <a:fillRect/>
          </a:stretch>
        </p:blipFill>
        <p:spPr bwMode="auto">
          <a:xfrm>
            <a:off x="3048000" y="4191000"/>
            <a:ext cx="3307502" cy="2447925"/>
          </a:xfrm>
          <a:prstGeom prst="rect">
            <a:avLst/>
          </a:prstGeom>
          <a:noFill/>
        </p:spPr>
      </p:pic>
      <p:pic>
        <p:nvPicPr>
          <p:cNvPr id="10246" name="Picture 6" descr="http://upload.wikimedia.org/wikipedia/commons/1/14/PSM_V39_D320_Common_fly_shuttle_loom.jpg">
            <a:hlinkClick r:id="rId4"/>
          </p:cNvPr>
          <p:cNvPicPr>
            <a:picLocks noChangeAspect="1" noChangeArrowheads="1"/>
          </p:cNvPicPr>
          <p:nvPr/>
        </p:nvPicPr>
        <p:blipFill>
          <a:blip r:embed="rId5" cstate="print"/>
          <a:srcRect/>
          <a:stretch>
            <a:fillRect/>
          </a:stretch>
        </p:blipFill>
        <p:spPr bwMode="auto">
          <a:xfrm>
            <a:off x="381000" y="4267200"/>
            <a:ext cx="2478521" cy="2362201"/>
          </a:xfrm>
          <a:prstGeom prst="rect">
            <a:avLst/>
          </a:prstGeom>
          <a:noFill/>
        </p:spPr>
      </p:pic>
      <p:sp>
        <p:nvSpPr>
          <p:cNvPr id="10248" name="AutoShape 8" descr="data:image/jpeg;base64,/9j/4AAQSkZJRgABAQAAAQABAAD/2wCEAAkGBhQSERUSExQWFBQVGBgYGBYYFxwbFxoYGBgXGRgbFxYcHCYgFxojGRwYIC8gIycpLiwsGB8xNjIqNScrLCkBCQoKBQUFDQUFDSkYEhgpKSkpKSkpKSkpKSkpKSkpKSkpKSkpKSkpKSkpKSkpKSkpKSkpKSkpKSkpKSkpKSkpKf/AABEIAN0A5AMBIgACEQEDEQH/xAAcAAEAAgMBAQEAAAAAAAAAAAAABgcDBAUIAgH/xAA9EAACAQMDAwMCBAUCBQIHAAABAhEAAyEEEjEFBkETIlEyYQdxgZEUI0JSoWLwM0NTcrEVwSSCkqLR4fH/xAAUAQEAAAAAAAAAAAAAAAAAAAAA/8QAFBEBAAAAAAAAAAAAAAAAAAAAAP/aAAwDAQACEQMRAD8AvGlKUClKUClKUGHWaxLVtrtwhURSzE+ABJNRLp/dQ1s39PfHpDYFQEAq0neboMe48bDgAAiS3tif44d0lgNBaYRh70HkgjZbP6+4/wDy/eqa6d1G9orgu6dzbuKcwfawEQCpw4n/AH5oPWOk6wMLd2qxiGH0NicT9P5H9zXTqku0PxSs6oejqALF6IAP0P7dsIW+kn+0nzgmasXQ9Te0Qv1pJG2fcPcR7WP7bT8eKCUUrV6f1K3eQPbaRAMcESJEjkYzW1QKUpQKUpQKUpQKUpQKUpQKUpQKUpQKUpQKUpQKUpQKUpQKUpQVh+J34fly2t04931XUAyYAG8RloUElf1GcVUOq0PyBEecECPb5wxOY+wr1aRVUd3fhe6Frul96Eljbj3KTJJUAfzPgDEfegojX9OIJ8/fxMScnn/+1Je3O+71qxc0+p33tKVCNDFbyK5/5TzxzhseJAMHPrdGSdu0jIU8ewe4+4ZIYwSRB4PM11tJ2l/EWXtwFubSyAzniSJ4GATnDEE+24GYNHtDulun6xBav3H0W+QXRsrsO5SqhmUQwYQIMIxXOLr7T/E7Sa+fTbaw5DcjMCeCAcEGIyBM4rztc1Ot0RCpcuW/RedknYHC+7cmVnwQeZ8yTU87F7z0e8m9YtaPU3uboUC1diSdjHFuZWV4JzJJwF+UqJdM6i9kBRlQAAnge1PpY/TyYHH2EzUj0HUrd5dyMD8jyMkZH5g54MUG1SlKBSlKBSlKBSlKBSlKBSlKBSlKBSlKBShNRu53aTeuW7dpitr0wbjjalw3ORaJy20bSWAI90fEhJKVq6HqSXhKHI5U/Uv5itqgUpSgVHu6+77ejQCQbrkKo5CFw2x7wBBW3KmSMkAxwY+O6O8E03sSHubrauAwm0tzcQ7LBLGFYhYzHgGarL+Ba6DcvM8v7b15Spdbts+17kRELtWeAAZhX3KGhZNy/qDcuk77xTecBDdVdu0bfpll3KPksNrFYaY9G7aa2MqXQGWtk7LqAcvaYNBSJG0tAllDRNs7nS+3VtxuFsO2CpA9G5uUYtkn2OSBzMkCQ4AZdfrHVsogR7j72CWmxqdNdCbiWfcZsx/VJABWGdGgBzu99HaNsJbVmvwRYe3KuYjel1cBMEkkwq+7CHBpvrvTbu9hcDBkIDBplT4XJk4n5+081dlrQJplvai6ym84/n6gLtDFRbACKMgDgDlj8mAK07t7kOsv2GgKhuXEUhQGKMVILRMn3fJiPPLBodu9939NbOnvFr+lZSpTeVuIrYPpXBBGB9MxHxJrY6X3K2gvKdBqmbTHaw9ZCPTJY+1wATtMFSyYM5ExXK13Tc4EHHPIJgKCTyYzWDQ9Xv6TeLNzaHkTsVj9Q+lmBKztzETGaD0l21+KGj1jMiXFBWJyY4WT7lVtsmN0RjMYqXg15b6d1HSa68jX2PT9WGBOote22/uEkjHpXI3HdMTz8Ve/T9a9hRsO5AqgIx/7jO6MMcHiOcCgl1K1NB1RLw9pyOVOGH6eR9xitugUpSgUpSgUpSgUpSgUpSgUpSgrn8aO6GsaT+FsmLuoBDEf02jhh9i+VH23fFVD2n+J9/R7bGp3XrAwJE3LcRGwkjeBA9pPjBWrO/FTtq5638SPcjAZMbUYLtyTmI9wxE7vJzUPV+h7ogQcgA4wJliYxPj8qC8OjdZt6lVv6e7uAgBl5BJaQwOQYYEg/bEVKumdfkBb0KYHvBGw4B+faeftivJ/TOrajQ3vUsOVOJGCrAHAZeGE/tyINW323+Jia20bYW2mr2wlq4xW1cY7h7bkE5DfSc45iWAXfUR7173GlHp2dr3gyG4nu3JaYwzJAhnysCcbgTOAYLb/ABYuqH0ptXNNqN4Cq4Drse4oDLcBUKu0nOQJBU+K0LdhrtzZDMdOWR1Mi4VZiVIkgk8wxPk+4FcA6faN4wzXHKyvqSzXYL71ZsFmMncDEwEIDAbTOdF0nbF4sLZKrGoABtOABt9ZQQBkwGUx/a6glK0Oh9Pt21N129qY9VB7rXyl+2QIB5IIA/qKpG+ur1HrpV/RtKpvuAxgn0WtvIa6YDQYB+STAl9yyGDr3Utg/h7NpDdcndY3fy1zJvK4zbQNmYUycAPE6aWxpEe7fuepdZf515wJcLshf9KST7BzJ85rd1eps6SxvZ4VVZTdaCS0AhVVpwJbavAjOJNVwut1HU9QltQSrH228SQRLNdwAfbEmAB4AkQHx1XW3uqXltWVb0yxCKogMzSST4MLulp2gT4y0+0X4LWRYt+o5/irbb1cSbamML6ZjevGcHGCBipZ2r2nb0aYhrpHuePH9q/C4H5wJ4AHeoPPvcvaF3TMVurtBnbcGVOVlgYyx4C8iaiGr0ROCPjn5gKq58iZNeq9Xo0uoUuKHU8qwkfb/NVh3b+FJUG5pJZczakb1HJ9Mn6yTj3GfzoKL1egE4z/AJkDAj8ziu52t+IOo6fCH+fp/wDpMcrgj+W2dvJxkH4nNbGs6WVO0rDAxtg/UuAgn4PP61xtb0uQSOfnmQvP7nz9qC327+09zTPq7DO/pLvZU9t9JNsQyzCr4LZBAPOQbD7M60+r0dvUOu31NxQEQxt7iEZgMBmUBsYyK8paPpZuXbenQe+7cW2I+WKgeYI3Ef8A017C0GiWzaS0ghLaKij/AEqAo/wBQZ6UpQKUpQKUpQKUpQKUpQKUpQY79hXUqwBVhBB+Kp7uvs9rNxgUJts3saZLgAEB2JxAkEHmJ/K5ax6jTq6lHUMrCCpEgj7ig8v9V6IDPBkn3CPc39ozlRNRLX9KKcZHyPkcxXozur8Ozm5p9zCDuSSXAwdtrPH2Ofz4qruqdJjcGULA2nEqvyq8y/z8UEc0PWNPc2PqrmrF8MsXUYEqPapO9iWI2qIAGCTEjFWd2vp9Q25n1i6nTCW0+oVj/EbndS4J+0ncrzkxESBWOv6WIPsAIkx9zhV+/wA4rB0vrOo6e5ew8Cdr2zlGgZ3L9vBEEZgigufq2qvhrbgKuq3JbGoX2WWWTP8AEITxAcAAmG2lChYrX1bsafQWS5JUSC7cF7jB8bZ2wIgKBCKDwNxrR7R78sa6FBFu9jdacjMtLFDgXF2lpHMePJj3Utbp9W7Wd7ad9PuHp6j2qUHuLW5EWyQCdnnAGBQa+t1N/q+qVLaMQJFu3MKoG2WIOAMAloHg/Ci6+y+y7egtQPfeYfzLpGWPMD4WfHnk5r77O7WsaO1NqHa4ATcj6liVC8woHic8mSZqQUClKUClKUEf7l7KsawEsNlw/wDMXDEDw39y/wCfuKpbuXte7p7jW3AMEe5D7CQJAn+kKpBgwc/kTdnX+ubJt22huGb+2YAVflzI+doIJ5ANb95d02tHZ9wD3bof07REhgX5echcZJksfvJARb8I+mrf60rGNmnViJiWuKpGBM4LM2MCFnJFejq84/g3vbq1u87L9LWtogc2nI9ojHt5PJkmTJr0dQKUpQKUpQKV8sgJB+OP2ivqgUpSgUpSgUpSgUpSgVwO4+z7WqBb6LsGHAxJjLLwTjnkf4rv0oKG7g7PuaYkOu2JKmTsjPu3x7249vPzUW6l24yqGyFOADglfcSxB5mPExiYxXpzWaJLqlLih1Pgj44P2P3qvu5+wnUFrM3bfJVjmTMs+PeAMe3OTzmQ89anpLL7kkEGR/cJPt8yDXZ/9Zv61UtXmt+paDAXGKW3ZZUxcuHDCZMnyCWPumu/1DoxDcSZkYI3EQN/GEGYqM9R6GDkTPj7gfU35TNBYXbfeWr6fYsG8jPpdg2XLV31EQkkBWWSGEADaCNsmJiBb3Qu6LeoRTKguAVIYFXBJAKn7xwc/nXlnoncGo0TEKBcst9Vm4N1twwg+08EjG4Z8ZEirg7Y74sa1BtYK6KJsH6lCBDKiIZfa2VGARIWguClRTpvchtnZcJdRgEZce5l5/r/AKfE55NSexqFdQykMpyCKDJXE6v1wAm0jQRAdx/RP9Kzg3IM/CgyeQG/esdYgm1bMGQHcQdkx7VnBuQZ+FGTPtVq+7v7vtaG0GZd1wx6VndyfeZJydoZpZiZYzmSSAxd29329HaDEbrjhfStA5YhmYlokhN0S0y2fMkU9fu3NTfZ3PqXjJciNttRwqAcQIH2/Qka3V+r3HdnuOXvPAY+EUCFRfiBiPAxzNfnbrHewxm2wyecrj/HFBPfwuYpqtMQB7/Sn5BS9ctE/fDjP3r0dXnH8ObTC96loAi1vDGeJuJeRiMmBtPiM/YkXp0nrxuA7gJXyMY/Inn7T+nFB2qVyejdyJqbl1ES4vpbfc67VcMWG62ZkgMrKZAgiutQKUpQKUpQKUpQKUpQKUpQKUpQKUpQKUpQRvuXsm1qgWUBLhyf7XIGBcxMfcf5qqevdrvZbbcQhseB74iAhAjYD5/96vqtXqXS7d9DbuqGU/uPuDyD+VB5h6l0zd4k59w8viAuOBio1qNDcsuroWVlOHUkEMvlTzIPkVefd3YD2Q1xJe1Byq+5Fz7dqjz/AH/bMVX3UelA4ICgY8QgniR9TnPHzQbnaX4rgkWtdgz/AMYAwfcrfzVHHHKjzkcmpZ+F/dOo1A1TFlCB1tq6LsBBZiWAaSXCemF3TtAJaTAapeo9M2Kz7fcfH/eYUEf3bZMDNWB251m30zo9l3zcvFryWvNxixC/ZVCJbZm8T8kCglPdPd9vQ2Q7AMzQLVkH3O25iSeW2yQSx5LeWNUd17qlxrzXLr79S2GMytoDhEgwCBj/AE/90kfPW+uXbt1r11t19sT4tgcKi/0wMT4z5k1xkFAQV0OmOUuiPIIn4lT/AL/3Nfp0YCYy324jI48HBP7VvdAsgXULf3oPHDMqHMRwxOY/80HY6VqRblT6ttxD71DAqRbXdlSGUqQTIx+2JR07uPU6hf5l4Np9wRnYWx6rOJVb7hSfR2AlmIBwZyIHBXQM9y+wBfTo9sXVT3PBDQdokmAm7gj2iZkT0VtQGcfQgFsujMF1BthSu4GFVFChsgf3MdoBAd/pPUwuusXAGRWItW9OGAJc2kFwox2+naG3cFOSTMbmCiZ3/wAQTprlxLqtcRCiyNshnj27yQLh4JWARuUckVCD+G1nVNY1L6y3esri4lk7rarAZbaHmZJLM3ubdIWcVJ+5+4xobK3mtqpUAWkgTbWCqQOdxhgBECGPCtIT7QdYS6BEof7XEEGAY+JgjE+a3qpnpPeLabS3L+pa1cuah2ay1u6lyzlFBRjvDWgCF3Mw5Yzlqkg74ZSBYX1FO3bG5gwP9i+Vic7ljmGxIWFWp1PqtrT2zdvOEQECTJyxCqAACSSSAABXF6d3qtxtjW2RuRbcFLuDBm28cfIY4qB/il119bfs9P0is97eSEIgTt2+q5OUChm2/qxH00Fs6DqFu8guWmDqfI+RyCDkEfBrYqJ/hz2IOl6drXrNeZ2DsThQdoWEWTAxz5x8VLKBSlao6pa9U2PUX1QJ2TmOf3jMcwQeCKDapSlApSlApSlApSlApSlAqu/xK6FZs2hqVVlO8KwUSo37i1wJIhucj5481YlcDvvSepoLw+FDZ/0kE/4mg89d0aYFUYPsszvd1YF9p9gwWG+44LQgPAaYAJEZ1vUm9rsxd9irbn6bdtVhQv3GR+ckyTiQ9Y6Yt25YDSAzsGjA3MqsBMGCTMmMcZio11BZtW24ALCPgGGA/ST+1Bz1tk5/3mtlLGYH+/M5HFZNMx9oABPM+BxEn/eSI4rP6RBg/aT+ngfl+WKDZtKSuMDzHMz5P6/b98nrdC0BusbShm27XdUI9TYlxd4trktd+F/WDisnRekXb7LZtFN7A/W8BVMLuxnyuAfM4yKkd7RFmWxpzKptPqXAV1Fm5dVhdsbxG52ZvdgbQdvPAY9N083HNuwGu2rQNsOAVuXQ4LmywkLc2lnmBniQpaZt0jpALLaTabVgsNReIAUbgJ01oAw77h72BIHBkwEw9H6IFRbFr6gA128Qi/woKZRLigj1XDESCQqkEQxDN0dV1ZLOmLsi2tPYBS1bBi28TJkc2wMls7pwCSFYNTUajT6C22pgA3IW0okbgDh9gjyMKOcD2z7Ya2sFxX6jrXO3cq2hZuhdTZI3HbctNb2uTMkHGMALXOvdW/8AUrz6q+Z02nz6SXfRvgAkC4gYQ5nAUEkTHJlvzT2LvWNSLlx7jaOwdo9SPUZQSQremh3vHOPtIGQG30HpWo199tdqLZdXI2hUO59ow0KPanBJAEwfJgy6/wBFG7+Z/Lu3FAC3rPpoSARCOjznbx4GYOK6AtC1BuFrYCwAbI9EypCj1GLsg/ICc5JmtbqHVmRWtbdu5QwtEC5ZuKDDBGPDZH1HGJCkyA07h2ErcXetoSbe4kgSR6lg/wBoz9OeQZPtOn0Dr7abVqBdVluLFu4wG4o3uKvtwdhz8HkQCBXE6v1SFDLmBE5GxjIMq0scbgQZPtM5FRbqvVSzPhVBkcxAZHZYnj3biQDzA8UHozQd5BsOvHLIDtEc5OD+/wCld7Sa+3dEo4bzg5/UciqE6f3hdUI9xFvoQP5ggXBPMco3HkA4yeYl2i6lae0+s3XbOmte+9ecFboiCLVsDG9iQNyTggcsICY92d2W9LYe61zZbQwz8nd/ZaH9VwnHwMzwYpXovfwu6q91LUMbVrSg/wAPZVhua9d3ATuB9Rym/cxBjdOMTEe/O+bnUr+4j07Fv22bIPtRf/BY4k/pwBUbe3EZGRMfH5/f/wDNB7V6TqGuWLTvAd7aM0cbioJj7TSvvp6Ratj4RR/9opQbFKUoFKUoFKUoFKUoFavVdN6li7b/AL0df3UitqlB5yXTef8ApulweI2Nx9sXB+q/FRTrOmX07qYBW88D4G4nA5jaR+i/nU77ht+hevDaWCOysBJOzfB2yRLZQ+Biul0npNq9ba6gHpuQLnqgjcwXaAS6gYAyeQY+xIU/o1bwc/PxzOJ/P9zUu6H2o+ruIq/U/EkmFJPuY+M5P5HyYMm6l+FdtgTbYW3+ohp9PMQJ5X/PJqL6nqer6Vfs3TZJVXDbiJt3BkMobK5WR9uaDtXLYso+ktGAp9S49xWF3T3U2B9h9o3kIsEwFWSSZru9j9IDaO49q7ZQlJtKUFx0IOL7ryDEhVGBMtJMLh01m3qSWsaf0H1hL2dM5GPLam7tEraUyyp5YyIgFe8e3rarZtruFrTIfUvA7WJXbhNvuDMfiTB4BIgNrQ6hLOl2GLVi1m5cL72vXGySGiW3MZJIEZHyRXeq6s/VNWGbbc01klv4cXWsu6LJL2GbaCE5Gdx5IEwuTqPW73U7x0+kFv0bU/yPV9NnQKTFoiAQYkkEyQMFVE8TWXzrCvTunre9EDcUvhGuWioO9bdwe4W4P0TluOYoM7K/Vr4s2i/8PpyYuPb3aghtsqz20lzKwu7ME88Cx9H01NJaW0VVAki2L+muNajMDe9z2kzJxOSOMDJ2z0i10/TrbdGSM73sXipcopfe6ttiZgwIj756Oo1cspN30mIDKQd1lv6SM5Bj5A3GYL5oOYlrkAelcYlYQubF4lQ22DtKnLcfHDRFR/rOqKW3UJsRiu/cQWtXQBte3HgqQfbiDgEEitfrXVBbJVXhGU+opghSJBZSsbYYZ4GB9JB3cTuPrhZQ/qA3RgzthtrMZAwTJkGABm5gb6DldR1+yWYKSkSc+8gkE5J/pPjxt44EYt2LmoMLO0YGMYJImOSATwJrHevNfuEKIBJYAkYBgnJj4/8AFTTt/oBOxEAZ2IUTprsyZAX1GIUT9iM0GXsbsW4+oUjUG3ZQC5qCVZFW2MtuL+08RwfnAEjQ/Efvr+OuLpdKCmisGLaceowmbr/JOYngEnBJrqfiN3KumtHpOmeSDOsugzvuDi0rc7EPI+RGDumv7ShQQZB4b7/CD7nyfj9iH1ZtA7QuT4kYYiZYzwij5+CT5jo3dKjWFCQ38/abkZuErznIXmB++TWhqr5tgqD/ADHEXCOFGItj4iBP6DwZ73RLBOlsiA03yQCf+1cZk80HrK2sAD4EUr9FftApSlApSlApSlApSlApSlBVHd3S1bqFxSIDAOfcqEgKpMEnMsBkA8H7Gvq13CjoEsAqBtG04C5mImOQfmcwSQQdz8TejLc1WmdmdB5KsRPpliJ2kHBcEZA+SBmqt7n6xc0mps35DtDi57SBcSQASG/qgxImWTd5NBL+qdfbTtHos6sQNimCrEwPSj6pP/LIiQCCkmpE9vfZIW3G8KGS57htxIZf6mGI5EjyKgQ6uhZLwfdKAq5s72ZmKpCDcu0qWVeTzHgzn6/3drdGUuNa092yxIW6gdTI+pHHqMFcDMZkGfmA7q9F1CC6+mZfXugK5uEkbACCiSNyKV4EmD8Vw+nafrOn09/R/wAm7YvlhcJIL21ugrc2Dcu2RmCCARiMz+9H/Eu7qCXXSIoUw11tRsSYmDutksYEwsn7VMND3MLg3JbVzBn0brMI+xezbSeB9UUFY9TsdU09l9N/Dv8AwgYFeLpRVOD6oB2kiJYbcSBAwJd2Z0FNPbNuw+kvXGhmD6orenbldthSwEx7GJ4zFTfpPU7N5hbEpdIkW7g2sygQSke24B/cjMonmuL3d+Gum1YLbTbvj/moo3cnLqIBE5nx/wCQw6nqL2nIa3e0lwiRFzfpmYzu2yxE8HaM/I8VqdQ1q/8AE2hpCrdtxKFTPuXkZzxyQB4gwu/1vW6B/wCE1x9S20C3fY7htVsSwkvb+QfcuCONpanqwDEZC4KmeJPuEQM/S0yc7DkMYD5671AbCEIXaT/UCdwJM5ySeT/dgnJkQTqur3t7T7TmPvx+8R/vNbfV+qTuQCMsPyIIgj49sDk/SKxdI6eCQ7wP7d0gSCOT8fl/7UG90TRlMjk7TOx2HgjiACP1zU/HU26V046xmJ1Wp3WtIp3exf8AmXtjkwQIAP8AqGIYmtLtHtlNSz3LrLa01lTcv3RfvkhACYWYEsAc5iDiYFRPvXuf/wBQ1jXQNtm2Ba09rAi2s7RA4kyx+JieKDhWEIIdiQx9wY+BOXPmZ4+Tn4nONR6QDjDx/KHBUf8AUb/WfH74AWv1FUDe/uQExGPUuAYHyLayJjwfBYRz9RqGuMXYyx5P++B9vFBjFTztCzuTSztEXgBIyZccff7/AOzCLdszAn/9VY/Y6+3RrIDNeVsjkC6q4PgwP80HpalKUClKUClKUClKUClKUClKUEP/ABI082bbfDFfv7lkx+imq1ToiX0vK9sMnqP4yCxLypjBG6JA8Qd30m6Ov9GGqtenu2e4MDE8SCCPIIJB/OoA/YetW47JsIAUgh4LH6WCgjwFVvdAlzHGAg9jpX8AF9gvW942sPqVmPtAGQjSJU5kjzLAO6tfpW0t7YxJvbTsYuSLltSltba7CBELJ3seJOIqTteILW79soxG1gVIlTiGQgyD85n7hcYLPRrVo3L9qGtsCXsgBt8hcrcYmNu2VBzmAW25CCC7/D6e3uVT6Gl9ZbbCVa9e1IWXXztUzB8ovwI7/Rr9p0S7fe4924FMpbAYOwDAIUuIZyMic+SQQOZ1vZfJtLCxZIMeLLsHkmeLOqQbjJJRyf6TWxoen3Rp3sIdl8W4SNob1ICso8y2xhPj1jxmQk2k7h3N6NwvqAchLqNZ1oI+l7YYgaggZDLcNwASGXmpXpuvDajK++2TtW7PuLABXS5IBS4DBA9snBEwWgVm2w0btqna49tbP8i4jenc3wAQwX+WxLf8VGG07ZxFYNB3Btbcpa4l9QGW6drai0faFuGI/irVzaq3f6t6MYh6CYdzdItanTtbuQUIwwK4fAR0xIeMESJ+PNU/1ztnV2LZOw3rSgobie4ALMFgMrCwDOPaM8VNeudfK2iEbejbXS6FAZ7Z3TMnD4YEASGVhHBPz2P3Gty6bCt7tu+1AG6QQCqyfaTz5+kc80FT6LTBjLkAf6iVB+wMVLunaVWIi4pYkYW6zGTwAFlucRHNWR1Ds+xqJhfQuGSWtAFj599uPTPMzAOea4/UNBrNINttVa0T/M1K3AXVADKbNq+iTgSAZJA3xKkNXVdvXW0moZX9OzaUrqLzXn2uZE2UkxcCQJjDXCFEwJrHTaWCclVAm4w5VCY2jiXPEfeMDdEj7z7w1OptabROiae1aRYto3sZjIFxpJjHgkxLGc4i2r1A2i3bkIMn5Zogsf8AIA8D7kkh8azVb2wNqLhFmdqySBPk5knySTXwi187a6HS+lvdvJbQBndgACcZ8k/EZ/T9KDf7d6H6zAtuW2P+JcH9I+B/qPAHz+UVYnZ+hfVarT27KIUsPbYmI9NLbI5lo9zYGJMlxwMjD2320157ei04a2Pru3V+gx9Vw8yBuCquZnxyL36T0m3prK2bS7UQYHknklj5YmST5JoNylKUClKUClKUClKUClKUClKUClKUGn1LpFrULtuoHHieR/2sMr+lQvqn4fXLRL6Zi4jKMRu/eNr4PmDzkmIsClBRut6Fba6jMr6fU2yNt1RBXbIANsgjb42wVIkfJHT0Xb6kKzPuXEFM7CAY2g/UhWBtJlRtEsPdVp9R6TaviLiBo4P9Q/JuR+XnzUM6p2Nesk3NM5cSDtMB8Gf+1z98EciTEBEu6e3GvIsXBbdgRuSLlq6CSSoVgATuG7byCx9o8xvum1dZgXRibdsoWVCu5tjqBG0bWZmwAOWA8AVPNH1YEtbvKLLNAuB7Zay0T/xbJM22P9wBGM7oJGjf05tul1dEsgEqbV5btkzMFcB1XnCjgxQRruPozIb2nMYW1eA42vqBsuKIwAbyB8R5jmq+7bSb5dkNy0qtvH2ZWAE8TOR+RPg1ZPVLF67fuXGebl/YGgEW7dpGDRJlictyASWBACgxr6Ht1bdpbacLySILMeSR84iJ4EcBjQbPbnXtRbkJfXUWLYLG3eLbwFBI9O4PeOAAG3LkY810uod8JrLQs2kuWj9dxLixEEAAOPayCSZ9syMVwNKotOSVIDDlYLAmJI8GR+Uz/qFbnSNEwW4zPuAgKPTAJGCSwBMbSGxLSQc5yEC7xsRq1+Cqfp7iP3x+81w9PZDDwNvzJn7VNe6tF/8AFI8SuxV+oATubB/uPz95qMhRcZV+lBt3HAAXgkgZkcjkmgwJpQ5wf2X9P/P7n5qfdtdEe0PTULd1F7YNu4h1Bn2Y8kEFjMAfIGNHtnpPpxqLpZTn0QVLrEGbrADKg5nM/wCRdvYfZosD+Jugm+ywu4e5VPJOPrbkzkCBg7pDrdn9qpobGwAG43uuOJ9zeACc7VGAPzPJNd2lKBSlKBSlKBSlKBSlKBSlKBSlKBSlKBSlKBSlKDn9W6DZ1KxdQE+GGGH5N/7cHyKg3Vux9RYJfTn1VGcYueZleGJnJWCfgwBVk0oKTbUifeChXEmYB/tM/QZjGIJ8nI+7qAgRBBg/b7Y+48f+QCTanWu2bGqH81Pd/euHHP8AV5GTgyMmq+6z2LqdLL2Sb1v/AEj3553W/M/K84kACKDitbEEEf755jPIzzmeSsbWi0wCN8T9px9vMHgZyABWra19tvrlG+c7STMyYlTPgifdMEkRv6d/aQMCDkfaAAB4PAA8SB4yEQ7qsE3VgExbnAJI2s39UxHAmfBridsdC9Z5NsOisA20ncxJwi8CT+wAzmpH3QQWEQWCfJGCxjavnjH2K12Oy+221V5bNuE0toDfcQkFonyIi45zOCoBPIEhJuw+1Rdf+IfcbamFUn2MyGIAgA20I5jLT8GbKrHptOttFRFCooCqoEAACAAPAArJQKUpQKUpQKUpQKUpQKUpQKUpQKUpQKUpQKUpQKUpQKUpQKUpQcLr/Zun1cllKXP+qkB/tOIb9Qf0qBa/tC/onUllfTklZBgCVYKChyk8SpI45q2q+L1hXUqyhlPIIkH8waChuqaJ7urtWbYl7uxANm6AXO5j5CqsuY4Cxirq7f6Db0dhbNoYGSfLMeWP3P8AgADgV8dM7ZsWLr3rakO6hckkKoJaFniSST84+BXVoFKUoFKUoFKUoP/Z"/>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0250" name="AutoShape 10" descr="data:image/jpeg;base64,/9j/4AAQSkZJRgABAQAAAQABAAD/2wCEAAkGBhQSERUSExQWFBQVGBgYGBYYFxwbFxoYGBgXGRgbFxYcHCYgFxojGRwYIC8gIycpLiwsGB8xNjIqNScrLCkBCQoKBQUFDQUFDSkYEhgpKSkpKSkpKSkpKSkpKSkpKSkpKSkpKSkpKSkpKSkpKSkpKSkpKSkpKSkpKSkpKSkpKf/AABEIAN0A5AMBIgACEQEDEQH/xAAcAAEAAgMBAQEAAAAAAAAAAAAABgcDBAUIAgH/xAA9EAACAQMDAwMCBAUCBQIHAAABAhEAAyEEEjEFBkETIlEyYQdxgZEUI0JSoWLwM0NTcrEVwSSCkqLR4fH/xAAUAQEAAAAAAAAAAAAAAAAAAAAA/8QAFBEBAAAAAAAAAAAAAAAAAAAAAP/aAAwDAQACEQMRAD8AvGlKUClKUClKUGHWaxLVtrtwhURSzE+ABJNRLp/dQ1s39PfHpDYFQEAq0neboMe48bDgAAiS3tif44d0lgNBaYRh70HkgjZbP6+4/wDy/eqa6d1G9orgu6dzbuKcwfawEQCpw4n/AH5oPWOk6wMLd2qxiGH0NicT9P5H9zXTqku0PxSs6oejqALF6IAP0P7dsIW+kn+0nzgmasXQ9Te0Qv1pJG2fcPcR7WP7bT8eKCUUrV6f1K3eQPbaRAMcESJEjkYzW1QKUpQKUpQKUpQKUpQKUpQKUpQKUpQKUpQKUpQKUpQKUpQKUpQVh+J34fly2t04931XUAyYAG8RloUElf1GcVUOq0PyBEecECPb5wxOY+wr1aRVUd3fhe6Frul96Eljbj3KTJJUAfzPgDEfegojX9OIJ8/fxMScnn/+1Je3O+71qxc0+p33tKVCNDFbyK5/5TzxzhseJAMHPrdGSdu0jIU8ewe4+4ZIYwSRB4PM11tJ2l/EWXtwFubSyAzniSJ4GATnDEE+24GYNHtDulun6xBav3H0W+QXRsrsO5SqhmUQwYQIMIxXOLr7T/E7Sa+fTbaw5DcjMCeCAcEGIyBM4rztc1Ot0RCpcuW/RedknYHC+7cmVnwQeZ8yTU87F7z0e8m9YtaPU3uboUC1diSdjHFuZWV4JzJJwF+UqJdM6i9kBRlQAAnge1PpY/TyYHH2EzUj0HUrd5dyMD8jyMkZH5g54MUG1SlKBSlKBSlKBSlKBSlKBSlKBSlKBSlKBShNRu53aTeuW7dpitr0wbjjalw3ORaJy20bSWAI90fEhJKVq6HqSXhKHI5U/Uv5itqgUpSgVHu6+77ejQCQbrkKo5CFw2x7wBBW3KmSMkAxwY+O6O8E03sSHubrauAwm0tzcQ7LBLGFYhYzHgGarL+Ba6DcvM8v7b15Spdbts+17kRELtWeAAZhX3KGhZNy/qDcuk77xTecBDdVdu0bfpll3KPksNrFYaY9G7aa2MqXQGWtk7LqAcvaYNBSJG0tAllDRNs7nS+3VtxuFsO2CpA9G5uUYtkn2OSBzMkCQ4AZdfrHVsogR7j72CWmxqdNdCbiWfcZsx/VJABWGdGgBzu99HaNsJbVmvwRYe3KuYjel1cBMEkkwq+7CHBpvrvTbu9hcDBkIDBplT4XJk4n5+081dlrQJplvai6ym84/n6gLtDFRbACKMgDgDlj8mAK07t7kOsv2GgKhuXEUhQGKMVILRMn3fJiPPLBodu9939NbOnvFr+lZSpTeVuIrYPpXBBGB9MxHxJrY6X3K2gvKdBqmbTHaw9ZCPTJY+1wATtMFSyYM5ExXK13Tc4EHHPIJgKCTyYzWDQ9Xv6TeLNzaHkTsVj9Q+lmBKztzETGaD0l21+KGj1jMiXFBWJyY4WT7lVtsmN0RjMYqXg15b6d1HSa68jX2PT9WGBOote22/uEkjHpXI3HdMTz8Ve/T9a9hRsO5AqgIx/7jO6MMcHiOcCgl1K1NB1RLw9pyOVOGH6eR9xitugUpSgUpSgUpSgUpSgUpSgUpSgrn8aO6GsaT+FsmLuoBDEf02jhh9i+VH23fFVD2n+J9/R7bGp3XrAwJE3LcRGwkjeBA9pPjBWrO/FTtq5638SPcjAZMbUYLtyTmI9wxE7vJzUPV+h7ogQcgA4wJliYxPj8qC8OjdZt6lVv6e7uAgBl5BJaQwOQYYEg/bEVKumdfkBb0KYHvBGw4B+faeftivJ/TOrajQ3vUsOVOJGCrAHAZeGE/tyINW323+Jia20bYW2mr2wlq4xW1cY7h7bkE5DfSc45iWAXfUR7173GlHp2dr3gyG4nu3JaYwzJAhnysCcbgTOAYLb/ABYuqH0ptXNNqN4Cq4Drse4oDLcBUKu0nOQJBU+K0LdhrtzZDMdOWR1Mi4VZiVIkgk8wxPk+4FcA6faN4wzXHKyvqSzXYL71ZsFmMncDEwEIDAbTOdF0nbF4sLZKrGoABtOABt9ZQQBkwGUx/a6glK0Oh9Pt21N129qY9VB7rXyl+2QIB5IIA/qKpG+ur1HrpV/RtKpvuAxgn0WtvIa6YDQYB+STAl9yyGDr3Utg/h7NpDdcndY3fy1zJvK4zbQNmYUycAPE6aWxpEe7fuepdZf515wJcLshf9KST7BzJ85rd1eps6SxvZ4VVZTdaCS0AhVVpwJbavAjOJNVwut1HU9QltQSrH228SQRLNdwAfbEmAB4AkQHx1XW3uqXltWVb0yxCKogMzSST4MLulp2gT4y0+0X4LWRYt+o5/irbb1cSbamML6ZjevGcHGCBipZ2r2nb0aYhrpHuePH9q/C4H5wJ4AHeoPPvcvaF3TMVurtBnbcGVOVlgYyx4C8iaiGr0ROCPjn5gKq58iZNeq9Xo0uoUuKHU8qwkfb/NVh3b+FJUG5pJZczakb1HJ9Mn6yTj3GfzoKL1egE4z/AJkDAj8ziu52t+IOo6fCH+fp/wDpMcrgj+W2dvJxkH4nNbGs6WVO0rDAxtg/UuAgn4PP61xtb0uQSOfnmQvP7nz9qC327+09zTPq7DO/pLvZU9t9JNsQyzCr4LZBAPOQbD7M60+r0dvUOu31NxQEQxt7iEZgMBmUBsYyK8paPpZuXbenQe+7cW2I+WKgeYI3Ef8A017C0GiWzaS0ghLaKij/AEqAo/wBQZ6UpQKUpQKUpQKUpQKUpQKUpQY79hXUqwBVhBB+Kp7uvs9rNxgUJts3saZLgAEB2JxAkEHmJ/K5ax6jTq6lHUMrCCpEgj7ig8v9V6IDPBkn3CPc39ozlRNRLX9KKcZHyPkcxXozur8Ozm5p9zCDuSSXAwdtrPH2Ofz4qruqdJjcGULA2nEqvyq8y/z8UEc0PWNPc2PqrmrF8MsXUYEqPapO9iWI2qIAGCTEjFWd2vp9Q25n1i6nTCW0+oVj/EbndS4J+0ncrzkxESBWOv6WIPsAIkx9zhV+/wA4rB0vrOo6e5ew8Cdr2zlGgZ3L9vBEEZgigufq2qvhrbgKuq3JbGoX2WWWTP8AEITxAcAAmG2lChYrX1bsafQWS5JUSC7cF7jB8bZ2wIgKBCKDwNxrR7R78sa6FBFu9jdacjMtLFDgXF2lpHMePJj3Utbp9W7Wd7ad9PuHp6j2qUHuLW5EWyQCdnnAGBQa+t1N/q+qVLaMQJFu3MKoG2WIOAMAloHg/Ci6+y+y7egtQPfeYfzLpGWPMD4WfHnk5r77O7WsaO1NqHa4ATcj6liVC8woHic8mSZqQUClKUClKUEf7l7KsawEsNlw/wDMXDEDw39y/wCfuKpbuXte7p7jW3AMEe5D7CQJAn+kKpBgwc/kTdnX+ubJt22huGb+2YAVflzI+doIJ5ANb95d02tHZ9wD3bof07REhgX5echcZJksfvJARb8I+mrf60rGNmnViJiWuKpGBM4LM2MCFnJFejq84/g3vbq1u87L9LWtogc2nI9ojHt5PJkmTJr0dQKUpQKUpQKV8sgJB+OP2ivqgUpSgUpSgUpSgUpSgVwO4+z7WqBb6LsGHAxJjLLwTjnkf4rv0oKG7g7PuaYkOu2JKmTsjPu3x7249vPzUW6l24yqGyFOADglfcSxB5mPExiYxXpzWaJLqlLih1Pgj44P2P3qvu5+wnUFrM3bfJVjmTMs+PeAMe3OTzmQ89anpLL7kkEGR/cJPt8yDXZ/9Zv61UtXmt+paDAXGKW3ZZUxcuHDCZMnyCWPumu/1DoxDcSZkYI3EQN/GEGYqM9R6GDkTPj7gfU35TNBYXbfeWr6fYsG8jPpdg2XLV31EQkkBWWSGEADaCNsmJiBb3Qu6LeoRTKguAVIYFXBJAKn7xwc/nXlnoncGo0TEKBcst9Vm4N1twwg+08EjG4Z8ZEirg7Y74sa1BtYK6KJsH6lCBDKiIZfa2VGARIWguClRTpvchtnZcJdRgEZce5l5/r/AKfE55NSexqFdQykMpyCKDJXE6v1wAm0jQRAdx/RP9Kzg3IM/CgyeQG/esdYgm1bMGQHcQdkx7VnBuQZ+FGTPtVq+7v7vtaG0GZd1wx6VndyfeZJydoZpZiZYzmSSAxd29329HaDEbrjhfStA5YhmYlokhN0S0y2fMkU9fu3NTfZ3PqXjJciNttRwqAcQIH2/Qka3V+r3HdnuOXvPAY+EUCFRfiBiPAxzNfnbrHewxm2wyecrj/HFBPfwuYpqtMQB7/Sn5BS9ctE/fDjP3r0dXnH8ObTC96loAi1vDGeJuJeRiMmBtPiM/YkXp0nrxuA7gJXyMY/Inn7T+nFB2qVyejdyJqbl1ES4vpbfc67VcMWG62ZkgMrKZAgiutQKUpQKUpQKUpQKUpQKUpQKUpQKUpQKUpQRvuXsm1qgWUBLhyf7XIGBcxMfcf5qqevdrvZbbcQhseB74iAhAjYD5/96vqtXqXS7d9DbuqGU/uPuDyD+VB5h6l0zd4k59w8viAuOBio1qNDcsuroWVlOHUkEMvlTzIPkVefd3YD2Q1xJe1Byq+5Fz7dqjz/AH/bMVX3UelA4ICgY8QgniR9TnPHzQbnaX4rgkWtdgz/AMYAwfcrfzVHHHKjzkcmpZ+F/dOo1A1TFlCB1tq6LsBBZiWAaSXCemF3TtAJaTAapeo9M2Kz7fcfH/eYUEf3bZMDNWB251m30zo9l3zcvFryWvNxixC/ZVCJbZm8T8kCglPdPd9vQ2Q7AMzQLVkH3O25iSeW2yQSx5LeWNUd17qlxrzXLr79S2GMytoDhEgwCBj/AE/90kfPW+uXbt1r11t19sT4tgcKi/0wMT4z5k1xkFAQV0OmOUuiPIIn4lT/AL/3Nfp0YCYy324jI48HBP7VvdAsgXULf3oPHDMqHMRwxOY/80HY6VqRblT6ttxD71DAqRbXdlSGUqQTIx+2JR07uPU6hf5l4Np9wRnYWx6rOJVb7hSfR2AlmIBwZyIHBXQM9y+wBfTo9sXVT3PBDQdokmAm7gj2iZkT0VtQGcfQgFsujMF1BthSu4GFVFChsgf3MdoBAd/pPUwuusXAGRWItW9OGAJc2kFwox2+naG3cFOSTMbmCiZ3/wAQTprlxLqtcRCiyNshnj27yQLh4JWARuUckVCD+G1nVNY1L6y3esri4lk7rarAZbaHmZJLM3ubdIWcVJ+5+4xobK3mtqpUAWkgTbWCqQOdxhgBECGPCtIT7QdYS6BEof7XEEGAY+JgjE+a3qpnpPeLabS3L+pa1cuah2ay1u6lyzlFBRjvDWgCF3Mw5Yzlqkg74ZSBYX1FO3bG5gwP9i+Vic7ljmGxIWFWp1PqtrT2zdvOEQECTJyxCqAACSSSAABXF6d3qtxtjW2RuRbcFLuDBm28cfIY4qB/il119bfs9P0is97eSEIgTt2+q5OUChm2/qxH00Fs6DqFu8guWmDqfI+RyCDkEfBrYqJ/hz2IOl6drXrNeZ2DsThQdoWEWTAxz5x8VLKBSlao6pa9U2PUX1QJ2TmOf3jMcwQeCKDapSlApSlApSlApSlApSlAqu/xK6FZs2hqVVlO8KwUSo37i1wJIhucj5481YlcDvvSepoLw+FDZ/0kE/4mg89d0aYFUYPsszvd1YF9p9gwWG+44LQgPAaYAJEZ1vUm9rsxd9irbn6bdtVhQv3GR+ckyTiQ9Y6Yt25YDSAzsGjA3MqsBMGCTMmMcZio11BZtW24ALCPgGGA/ST+1Bz1tk5/3mtlLGYH+/M5HFZNMx9oABPM+BxEn/eSI4rP6RBg/aT+ngfl+WKDZtKSuMDzHMz5P6/b98nrdC0BusbShm27XdUI9TYlxd4trktd+F/WDisnRekXb7LZtFN7A/W8BVMLuxnyuAfM4yKkd7RFmWxpzKptPqXAV1Fm5dVhdsbxG52ZvdgbQdvPAY9N083HNuwGu2rQNsOAVuXQ4LmywkLc2lnmBniQpaZt0jpALLaTabVgsNReIAUbgJ01oAw77h72BIHBkwEw9H6IFRbFr6gA128Qi/woKZRLigj1XDESCQqkEQxDN0dV1ZLOmLsi2tPYBS1bBi28TJkc2wMls7pwCSFYNTUajT6C22pgA3IW0okbgDh9gjyMKOcD2z7Ya2sFxX6jrXO3cq2hZuhdTZI3HbctNb2uTMkHGMALXOvdW/8AUrz6q+Z02nz6SXfRvgAkC4gYQ5nAUEkTHJlvzT2LvWNSLlx7jaOwdo9SPUZQSQremh3vHOPtIGQG30HpWo199tdqLZdXI2hUO59ow0KPanBJAEwfJgy6/wBFG7+Z/Lu3FAC3rPpoSARCOjznbx4GYOK6AtC1BuFrYCwAbI9EypCj1GLsg/ICc5JmtbqHVmRWtbdu5QwtEC5ZuKDDBGPDZH1HGJCkyA07h2ErcXetoSbe4kgSR6lg/wBoz9OeQZPtOn0Dr7abVqBdVluLFu4wG4o3uKvtwdhz8HkQCBXE6v1SFDLmBE5GxjIMq0scbgQZPtM5FRbqvVSzPhVBkcxAZHZYnj3biQDzA8UHozQd5BsOvHLIDtEc5OD+/wCld7Sa+3dEo4bzg5/UciqE6f3hdUI9xFvoQP5ggXBPMco3HkA4yeYl2i6lae0+s3XbOmte+9ecFboiCLVsDG9iQNyTggcsICY92d2W9LYe61zZbQwz8nd/ZaH9VwnHwMzwYpXovfwu6q91LUMbVrSg/wAPZVhua9d3ATuB9Rym/cxBjdOMTEe/O+bnUr+4j07Fv22bIPtRf/BY4k/pwBUbe3EZGRMfH5/f/wDNB7V6TqGuWLTvAd7aM0cbioJj7TSvvp6Ratj4RR/9opQbFKUoFKUoFKUoFKUoFavVdN6li7b/AL0df3UitqlB5yXTef8ApulweI2Nx9sXB+q/FRTrOmX07qYBW88D4G4nA5jaR+i/nU77ht+hevDaWCOysBJOzfB2yRLZQ+Biul0npNq9ba6gHpuQLnqgjcwXaAS6gYAyeQY+xIU/o1bwc/PxzOJ/P9zUu6H2o+ruIq/U/EkmFJPuY+M5P5HyYMm6l+FdtgTbYW3+ohp9PMQJ5X/PJqL6nqer6Vfs3TZJVXDbiJt3BkMobK5WR9uaDtXLYso+ktGAp9S49xWF3T3U2B9h9o3kIsEwFWSSZru9j9IDaO49q7ZQlJtKUFx0IOL7ryDEhVGBMtJMLh01m3qSWsaf0H1hL2dM5GPLam7tEraUyyp5YyIgFe8e3rarZtruFrTIfUvA7WJXbhNvuDMfiTB4BIgNrQ6hLOl2GLVi1m5cL72vXGySGiW3MZJIEZHyRXeq6s/VNWGbbc01klv4cXWsu6LJL2GbaCE5Gdx5IEwuTqPW73U7x0+kFv0bU/yPV9NnQKTFoiAQYkkEyQMFVE8TWXzrCvTunre9EDcUvhGuWioO9bdwe4W4P0TluOYoM7K/Vr4s2i/8PpyYuPb3aghtsqz20lzKwu7ME88Cx9H01NJaW0VVAki2L+muNajMDe9z2kzJxOSOMDJ2z0i10/TrbdGSM73sXipcopfe6ttiZgwIj756Oo1cspN30mIDKQd1lv6SM5Bj5A3GYL5oOYlrkAelcYlYQubF4lQ22DtKnLcfHDRFR/rOqKW3UJsRiu/cQWtXQBte3HgqQfbiDgEEitfrXVBbJVXhGU+opghSJBZSsbYYZ4GB9JB3cTuPrhZQ/qA3RgzthtrMZAwTJkGABm5gb6DldR1+yWYKSkSc+8gkE5J/pPjxt44EYt2LmoMLO0YGMYJImOSATwJrHevNfuEKIBJYAkYBgnJj4/8AFTTt/oBOxEAZ2IUTprsyZAX1GIUT9iM0GXsbsW4+oUjUG3ZQC5qCVZFW2MtuL+08RwfnAEjQ/Efvr+OuLpdKCmisGLaceowmbr/JOYngEnBJrqfiN3KumtHpOmeSDOsugzvuDi0rc7EPI+RGDumv7ShQQZB4b7/CD7nyfj9iH1ZtA7QuT4kYYiZYzwij5+CT5jo3dKjWFCQ38/abkZuErznIXmB++TWhqr5tgqD/ADHEXCOFGItj4iBP6DwZ73RLBOlsiA03yQCf+1cZk80HrK2sAD4EUr9FftApSlApSlApSlApSlApSlBVHd3S1bqFxSIDAOfcqEgKpMEnMsBkA8H7Gvq13CjoEsAqBtG04C5mImOQfmcwSQQdz8TejLc1WmdmdB5KsRPpliJ2kHBcEZA+SBmqt7n6xc0mps35DtDi57SBcSQASG/qgxImWTd5NBL+qdfbTtHos6sQNimCrEwPSj6pP/LIiQCCkmpE9vfZIW3G8KGS57htxIZf6mGI5EjyKgQ6uhZLwfdKAq5s72ZmKpCDcu0qWVeTzHgzn6/3drdGUuNa092yxIW6gdTI+pHHqMFcDMZkGfmA7q9F1CC6+mZfXugK5uEkbACCiSNyKV4EmD8Vw+nafrOn09/R/wAm7YvlhcJIL21ugrc2Dcu2RmCCARiMz+9H/Eu7qCXXSIoUw11tRsSYmDutksYEwsn7VMND3MLg3JbVzBn0brMI+xezbSeB9UUFY9TsdU09l9N/Dv8AwgYFeLpRVOD6oB2kiJYbcSBAwJd2Z0FNPbNuw+kvXGhmD6orenbldthSwEx7GJ4zFTfpPU7N5hbEpdIkW7g2sygQSke24B/cjMonmuL3d+Gum1YLbTbvj/moo3cnLqIBE5nx/wCQw6nqL2nIa3e0lwiRFzfpmYzu2yxE8HaM/I8VqdQ1q/8AE2hpCrdtxKFTPuXkZzxyQB4gwu/1vW6B/wCE1x9S20C3fY7htVsSwkvb+QfcuCONpanqwDEZC4KmeJPuEQM/S0yc7DkMYD5671AbCEIXaT/UCdwJM5ySeT/dgnJkQTqur3t7T7TmPvx+8R/vNbfV+qTuQCMsPyIIgj49sDk/SKxdI6eCQ7wP7d0gSCOT8fl/7UG90TRlMjk7TOx2HgjiACP1zU/HU26V046xmJ1Wp3WtIp3exf8AmXtjkwQIAP8AqGIYmtLtHtlNSz3LrLa01lTcv3RfvkhACYWYEsAc5iDiYFRPvXuf/wBQ1jXQNtm2Ba09rAi2s7RA4kyx+JieKDhWEIIdiQx9wY+BOXPmZ4+Tn4nONR6QDjDx/KHBUf8AUb/WfH74AWv1FUDe/uQExGPUuAYHyLayJjwfBYRz9RqGuMXYyx5P++B9vFBjFTztCzuTSztEXgBIyZccff7/AOzCLdszAn/9VY/Y6+3RrIDNeVsjkC6q4PgwP80HpalKUClKUClKUClKUClKUClKUEP/ABI082bbfDFfv7lkx+imq1ToiX0vK9sMnqP4yCxLypjBG6JA8Qd30m6Ov9GGqtenu2e4MDE8SCCPIIJB/OoA/YetW47JsIAUgh4LH6WCgjwFVvdAlzHGAg9jpX8AF9gvW942sPqVmPtAGQjSJU5kjzLAO6tfpW0t7YxJvbTsYuSLltSltba7CBELJ3seJOIqTteILW79soxG1gVIlTiGQgyD85n7hcYLPRrVo3L9qGtsCXsgBt8hcrcYmNu2VBzmAW25CCC7/D6e3uVT6Gl9ZbbCVa9e1IWXXztUzB8ovwI7/Rr9p0S7fe4924FMpbAYOwDAIUuIZyMic+SQQOZ1vZfJtLCxZIMeLLsHkmeLOqQbjJJRyf6TWxoen3Rp3sIdl8W4SNob1ICso8y2xhPj1jxmQk2k7h3N6NwvqAchLqNZ1oI+l7YYgaggZDLcNwASGXmpXpuvDajK++2TtW7PuLABXS5IBS4DBA9snBEwWgVm2w0btqna49tbP8i4jenc3wAQwX+WxLf8VGG07ZxFYNB3Btbcpa4l9QGW6drai0faFuGI/irVzaq3f6t6MYh6CYdzdItanTtbuQUIwwK4fAR0xIeMESJ+PNU/1ztnV2LZOw3rSgobie4ALMFgMrCwDOPaM8VNeudfK2iEbejbXS6FAZ7Z3TMnD4YEASGVhHBPz2P3Gty6bCt7tu+1AG6QQCqyfaTz5+kc80FT6LTBjLkAf6iVB+wMVLunaVWIi4pYkYW6zGTwAFlucRHNWR1Ds+xqJhfQuGSWtAFj599uPTPMzAOea4/UNBrNINttVa0T/M1K3AXVADKbNq+iTgSAZJA3xKkNXVdvXW0moZX9OzaUrqLzXn2uZE2UkxcCQJjDXCFEwJrHTaWCclVAm4w5VCY2jiXPEfeMDdEj7z7w1OptabROiae1aRYto3sZjIFxpJjHgkxLGc4i2r1A2i3bkIMn5Zogsf8AIA8D7kkh8azVb2wNqLhFmdqySBPk5knySTXwi187a6HS+lvdvJbQBndgACcZ8k/EZ/T9KDf7d6H6zAtuW2P+JcH9I+B/qPAHz+UVYnZ+hfVarT27KIUsPbYmI9NLbI5lo9zYGJMlxwMjD2320157ei04a2Pru3V+gx9Vw8yBuCquZnxyL36T0m3prK2bS7UQYHknklj5YmST5JoNylKUClKUClKUClKUClKUClKUClKUGn1LpFrULtuoHHieR/2sMr+lQvqn4fXLRL6Zi4jKMRu/eNr4PmDzkmIsClBRut6Fba6jMr6fU2yNt1RBXbIANsgjb42wVIkfJHT0Xb6kKzPuXEFM7CAY2g/UhWBtJlRtEsPdVp9R6TaviLiBo4P9Q/JuR+XnzUM6p2Nesk3NM5cSDtMB8Gf+1z98EciTEBEu6e3GvIsXBbdgRuSLlq6CSSoVgATuG7byCx9o8xvum1dZgXRibdsoWVCu5tjqBG0bWZmwAOWA8AVPNH1YEtbvKLLNAuB7Zay0T/xbJM22P9wBGM7oJGjf05tul1dEsgEqbV5btkzMFcB1XnCjgxQRruPozIb2nMYW1eA42vqBsuKIwAbyB8R5jmq+7bSb5dkNy0qtvH2ZWAE8TOR+RPg1ZPVLF67fuXGebl/YGgEW7dpGDRJlictyASWBACgxr6Ht1bdpbacLySILMeSR84iJ4EcBjQbPbnXtRbkJfXUWLYLG3eLbwFBI9O4PeOAAG3LkY810uod8JrLQs2kuWj9dxLixEEAAOPayCSZ9syMVwNKotOSVIDDlYLAmJI8GR+Uz/qFbnSNEwW4zPuAgKPTAJGCSwBMbSGxLSQc5yEC7xsRq1+Cqfp7iP3x+81w9PZDDwNvzJn7VNe6tF/8AFI8SuxV+oATubB/uPz95qMhRcZV+lBt3HAAXgkgZkcjkmgwJpQ5wf2X9P/P7n5qfdtdEe0PTULd1F7YNu4h1Bn2Y8kEFjMAfIGNHtnpPpxqLpZTn0QVLrEGbrADKg5nM/wCRdvYfZosD+Jugm+ywu4e5VPJOPrbkzkCBg7pDrdn9qpobGwAG43uuOJ9zeACc7VGAPzPJNd2lKBSlKBSlKBSlKBSlKBSlKBSlKBSlKBSlKBSlKDn9W6DZ1KxdQE+GGGH5N/7cHyKg3Vux9RYJfTn1VGcYueZleGJnJWCfgwBVk0oKTbUifeChXEmYB/tM/QZjGIJ8nI+7qAgRBBg/b7Y+48f+QCTanWu2bGqH81Pd/euHHP8AV5GTgyMmq+6z2LqdLL2Sb1v/AEj3553W/M/K84kACKDitbEEEf755jPIzzmeSsbWi0wCN8T9px9vMHgZyABWra19tvrlG+c7STMyYlTPgifdMEkRv6d/aQMCDkfaAAB4PAA8SB4yEQ7qsE3VgExbnAJI2s39UxHAmfBridsdC9Z5NsOisA20ncxJwi8CT+wAzmpH3QQWEQWCfJGCxjavnjH2K12Oy+221V5bNuE0toDfcQkFonyIi45zOCoBPIEhJuw+1Rdf+IfcbamFUn2MyGIAgA20I5jLT8GbKrHptOttFRFCooCqoEAACAAPAArJQKUpQKUpQKUpQKUpQKUpQKUpQKUpQKUpQKUpQKUpQKUpQKUpQcLr/Zun1cllKXP+qkB/tOIb9Qf0qBa/tC/onUllfTklZBgCVYKChyk8SpI45q2q+L1hXUqyhlPIIkH8waChuqaJ7urtWbYl7uxANm6AXO5j5CqsuY4Cxirq7f6Db0dhbNoYGSfLMeWP3P8AgADgV8dM7ZsWLr3rakO6hckkKoJaFniSST84+BXVoFKUoFKUoFKUoP/Z"/>
          <p:cNvSpPr>
            <a:spLocks noChangeAspect="1" noChangeArrowheads="1"/>
          </p:cNvSpPr>
          <p:nvPr/>
        </p:nvSpPr>
        <p:spPr bwMode="auto">
          <a:xfrm>
            <a:off x="63500" y="-1555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0252" name="Picture 12" descr="http://0.tqn.com/d/inventors/1/0/o/W/cotton_gin.gif">
            <a:hlinkClick r:id="rId6"/>
          </p:cNvPr>
          <p:cNvPicPr>
            <a:picLocks noChangeAspect="1" noChangeArrowheads="1"/>
          </p:cNvPicPr>
          <p:nvPr/>
        </p:nvPicPr>
        <p:blipFill>
          <a:blip r:embed="rId7" cstate="print"/>
          <a:srcRect/>
          <a:stretch>
            <a:fillRect/>
          </a:stretch>
        </p:blipFill>
        <p:spPr bwMode="auto">
          <a:xfrm>
            <a:off x="6553200" y="4267200"/>
            <a:ext cx="2350944" cy="228600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Industrial Revolution</a:t>
            </a:r>
            <a:endParaRPr lang="en-US" dirty="0"/>
          </a:p>
        </p:txBody>
      </p:sp>
      <p:sp>
        <p:nvSpPr>
          <p:cNvPr id="3" name="Content Placeholder 2"/>
          <p:cNvSpPr>
            <a:spLocks noGrp="1"/>
          </p:cNvSpPr>
          <p:nvPr>
            <p:ph idx="1"/>
          </p:nvPr>
        </p:nvSpPr>
        <p:spPr/>
        <p:txBody>
          <a:bodyPr/>
          <a:lstStyle/>
          <a:p>
            <a:r>
              <a:rPr lang="en-US" dirty="0" smtClean="0"/>
              <a:t>1769 – James Watt created the steam engine. </a:t>
            </a:r>
          </a:p>
          <a:p>
            <a:r>
              <a:rPr lang="en-US" dirty="0" smtClean="0"/>
              <a:t>Iron was used to make steam powered machines. This caused the iron industry to grow. </a:t>
            </a:r>
          </a:p>
          <a:p>
            <a:r>
              <a:rPr lang="en-US" dirty="0" smtClean="0"/>
              <a:t>1856 – Henry Bessemer developed a cheaper way to make iron into steel. This allowed the steel industry to also grow.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Industrial Revolution</a:t>
            </a:r>
            <a:endParaRPr lang="en-US" dirty="0"/>
          </a:p>
        </p:txBody>
      </p:sp>
      <p:sp>
        <p:nvSpPr>
          <p:cNvPr id="3" name="Content Placeholder 2"/>
          <p:cNvSpPr>
            <a:spLocks noGrp="1"/>
          </p:cNvSpPr>
          <p:nvPr>
            <p:ph idx="1"/>
          </p:nvPr>
        </p:nvSpPr>
        <p:spPr>
          <a:xfrm>
            <a:off x="381000" y="1295400"/>
            <a:ext cx="8229600" cy="4525963"/>
          </a:xfrm>
        </p:spPr>
        <p:txBody>
          <a:bodyPr/>
          <a:lstStyle/>
          <a:p>
            <a:r>
              <a:rPr lang="en-US" dirty="0" smtClean="0"/>
              <a:t>Transportation was changed by the steam ship and steam engine. It would now be much faster. </a:t>
            </a:r>
          </a:p>
          <a:p>
            <a:r>
              <a:rPr lang="en-US" dirty="0" smtClean="0"/>
              <a:t>The telegraph allowed people to communicate over long distances. </a:t>
            </a:r>
            <a:endParaRPr lang="en-US" dirty="0"/>
          </a:p>
        </p:txBody>
      </p:sp>
      <p:pic>
        <p:nvPicPr>
          <p:cNvPr id="8198" name="Picture 6" descr="http://thelibrary.org/lochist/frisco/friscoline/images/photos/p01467.jpg">
            <a:hlinkClick r:id="rId2"/>
          </p:cNvPr>
          <p:cNvPicPr>
            <a:picLocks noChangeAspect="1" noChangeArrowheads="1"/>
          </p:cNvPicPr>
          <p:nvPr/>
        </p:nvPicPr>
        <p:blipFill>
          <a:blip r:embed="rId3" cstate="print"/>
          <a:srcRect l="6316" t="7048" r="5264" b="10132"/>
          <a:stretch>
            <a:fillRect/>
          </a:stretch>
        </p:blipFill>
        <p:spPr bwMode="auto">
          <a:xfrm>
            <a:off x="0" y="4343400"/>
            <a:ext cx="4085617" cy="2286000"/>
          </a:xfrm>
          <a:prstGeom prst="rect">
            <a:avLst/>
          </a:prstGeom>
          <a:noFill/>
        </p:spPr>
      </p:pic>
      <p:pic>
        <p:nvPicPr>
          <p:cNvPr id="8196" name="Picture 4" descr="http://t3.gstatic.com/images?q=tbn:ANd9GcRp1h7Fr43SRZAGuXEzmhL7HYXJN_oLfnGnkDBTCn-AXi0Swzji">
            <a:hlinkClick r:id="rId4"/>
          </p:cNvPr>
          <p:cNvPicPr>
            <a:picLocks noChangeAspect="1" noChangeArrowheads="1"/>
          </p:cNvPicPr>
          <p:nvPr/>
        </p:nvPicPr>
        <p:blipFill>
          <a:blip r:embed="rId5" cstate="print"/>
          <a:srcRect/>
          <a:stretch>
            <a:fillRect/>
          </a:stretch>
        </p:blipFill>
        <p:spPr bwMode="auto">
          <a:xfrm>
            <a:off x="3276600" y="3810000"/>
            <a:ext cx="2877922" cy="1997278"/>
          </a:xfrm>
          <a:prstGeom prst="rect">
            <a:avLst/>
          </a:prstGeom>
          <a:noFill/>
        </p:spPr>
      </p:pic>
      <p:pic>
        <p:nvPicPr>
          <p:cNvPr id="8202" name="Picture 10" descr="http://farm9.static.flickr.com/8441/7988774833_fc9f670e20_m.jpg">
            <a:hlinkClick r:id="rId6"/>
          </p:cNvPr>
          <p:cNvPicPr>
            <a:picLocks noChangeAspect="1" noChangeArrowheads="1"/>
          </p:cNvPicPr>
          <p:nvPr/>
        </p:nvPicPr>
        <p:blipFill>
          <a:blip r:embed="rId7" cstate="print"/>
          <a:srcRect/>
          <a:stretch>
            <a:fillRect/>
          </a:stretch>
        </p:blipFill>
        <p:spPr bwMode="auto">
          <a:xfrm>
            <a:off x="5562600" y="4571999"/>
            <a:ext cx="2286000" cy="2286001"/>
          </a:xfrm>
          <a:prstGeom prst="rect">
            <a:avLst/>
          </a:prstGeom>
          <a:noFill/>
        </p:spPr>
      </p:pic>
      <p:pic>
        <p:nvPicPr>
          <p:cNvPr id="8200" name="Picture 8" descr="http://vintageprintable.swivelchairmedia.com/wp-content/uploads/2011/05/Science-Physics-machinery-Design-Telegraph-multiplex3.jpg">
            <a:hlinkClick r:id="rId8"/>
          </p:cNvPr>
          <p:cNvPicPr>
            <a:picLocks noChangeAspect="1" noChangeArrowheads="1"/>
          </p:cNvPicPr>
          <p:nvPr/>
        </p:nvPicPr>
        <p:blipFill>
          <a:blip r:embed="rId9" cstate="print"/>
          <a:srcRect l="8133" t="3448" r="7362"/>
          <a:stretch>
            <a:fillRect/>
          </a:stretch>
        </p:blipFill>
        <p:spPr bwMode="auto">
          <a:xfrm>
            <a:off x="6858000" y="3505200"/>
            <a:ext cx="1981200" cy="168101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921508">
            <a:off x="4339649" y="1326871"/>
            <a:ext cx="4419600" cy="1143000"/>
          </a:xfrm>
        </p:spPr>
        <p:txBody>
          <a:bodyPr>
            <a:normAutofit fontScale="90000"/>
          </a:bodyPr>
          <a:lstStyle/>
          <a:p>
            <a:r>
              <a:rPr lang="en-US" dirty="0" smtClean="0"/>
              <a:t>Industrial Revolution</a:t>
            </a:r>
            <a:endParaRPr lang="en-US" dirty="0"/>
          </a:p>
        </p:txBody>
      </p:sp>
      <p:sp>
        <p:nvSpPr>
          <p:cNvPr id="3" name="Content Placeholder 2"/>
          <p:cNvSpPr>
            <a:spLocks noGrp="1"/>
          </p:cNvSpPr>
          <p:nvPr>
            <p:ph idx="1"/>
          </p:nvPr>
        </p:nvSpPr>
        <p:spPr>
          <a:xfrm>
            <a:off x="152400" y="3581400"/>
            <a:ext cx="8534400" cy="3078163"/>
          </a:xfrm>
        </p:spPr>
        <p:txBody>
          <a:bodyPr>
            <a:normAutofit fontScale="92500" lnSpcReduction="20000"/>
          </a:bodyPr>
          <a:lstStyle/>
          <a:p>
            <a:r>
              <a:rPr lang="en-US" dirty="0" smtClean="0"/>
              <a:t>Banks grew during this time because they were funding the new industries. </a:t>
            </a:r>
          </a:p>
          <a:p>
            <a:r>
              <a:rPr lang="en-US" dirty="0" smtClean="0"/>
              <a:t>Since banks were funding businesses they wanted the government to stay out of business. This was called a laissez-faire “let things be” attitude. </a:t>
            </a:r>
          </a:p>
          <a:p>
            <a:r>
              <a:rPr lang="en-US" dirty="0" smtClean="0"/>
              <a:t>The government agreed so there were few laws on businesses. </a:t>
            </a:r>
            <a:endParaRPr lang="en-US" dirty="0"/>
          </a:p>
        </p:txBody>
      </p:sp>
      <p:pic>
        <p:nvPicPr>
          <p:cNvPr id="7170" name="Picture 2" descr="http://4.bp.blogspot.com/-b8H6VFWd900/TVqy6fUnMKI/AAAAAAAAAAg/z0sE1FViCBQ/s1600/lf.jpg">
            <a:hlinkClick r:id="rId2"/>
          </p:cNvPr>
          <p:cNvPicPr>
            <a:picLocks noChangeAspect="1" noChangeArrowheads="1"/>
          </p:cNvPicPr>
          <p:nvPr/>
        </p:nvPicPr>
        <p:blipFill>
          <a:blip r:embed="rId3" cstate="print"/>
          <a:srcRect/>
          <a:stretch>
            <a:fillRect/>
          </a:stretch>
        </p:blipFill>
        <p:spPr bwMode="auto">
          <a:xfrm>
            <a:off x="228600" y="381000"/>
            <a:ext cx="3895725" cy="305637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Industrial Revolution</a:t>
            </a:r>
            <a:endParaRPr lang="en-US" dirty="0"/>
          </a:p>
        </p:txBody>
      </p:sp>
      <p:sp>
        <p:nvSpPr>
          <p:cNvPr id="3" name="Content Placeholder 2"/>
          <p:cNvSpPr>
            <a:spLocks noGrp="1"/>
          </p:cNvSpPr>
          <p:nvPr>
            <p:ph idx="1"/>
          </p:nvPr>
        </p:nvSpPr>
        <p:spPr>
          <a:xfrm>
            <a:off x="152400" y="1219200"/>
            <a:ext cx="6629400" cy="4525963"/>
          </a:xfrm>
        </p:spPr>
        <p:txBody>
          <a:bodyPr>
            <a:normAutofit lnSpcReduction="10000"/>
          </a:bodyPr>
          <a:lstStyle/>
          <a:p>
            <a:r>
              <a:rPr lang="en-US" dirty="0" smtClean="0"/>
              <a:t>Science also advanced:</a:t>
            </a:r>
          </a:p>
          <a:p>
            <a:r>
              <a:rPr lang="en-US" dirty="0" smtClean="0"/>
              <a:t>Edward Jenner – developed a treatment to prevent smallpox. </a:t>
            </a:r>
          </a:p>
          <a:p>
            <a:r>
              <a:rPr lang="en-US" dirty="0" smtClean="0"/>
              <a:t>Louis Pasteur – developed processes to kill germs and prevent sickness. (Pasteurization)</a:t>
            </a:r>
          </a:p>
          <a:p>
            <a:r>
              <a:rPr lang="en-US" dirty="0" smtClean="0"/>
              <a:t>Other advances were found in chemistry, physics, geology, and psychology. </a:t>
            </a:r>
          </a:p>
        </p:txBody>
      </p:sp>
      <p:pic>
        <p:nvPicPr>
          <p:cNvPr id="6146" name="Picture 2" descr="http://www.awakeandliving.com/.a/6a0134860e42be970c0134870632ec970c-800wi">
            <a:hlinkClick r:id="rId2"/>
          </p:cNvPr>
          <p:cNvPicPr>
            <a:picLocks noChangeAspect="1" noChangeArrowheads="1" noCrop="1"/>
          </p:cNvPicPr>
          <p:nvPr/>
        </p:nvPicPr>
        <p:blipFill>
          <a:blip r:embed="rId3" cstate="print"/>
          <a:srcRect/>
          <a:stretch>
            <a:fillRect/>
          </a:stretch>
        </p:blipFill>
        <p:spPr bwMode="auto">
          <a:xfrm>
            <a:off x="6019800" y="3657600"/>
            <a:ext cx="2743200" cy="2057401"/>
          </a:xfrm>
          <a:prstGeom prst="rect">
            <a:avLst/>
          </a:prstGeom>
          <a:noFill/>
        </p:spPr>
      </p:pic>
      <p:pic>
        <p:nvPicPr>
          <p:cNvPr id="6148" name="Picture 4" descr="http://www.lewrockwell.com/orig2/smallpox.jpg">
            <a:hlinkClick r:id="rId4"/>
          </p:cNvPr>
          <p:cNvPicPr>
            <a:picLocks noChangeAspect="1" noChangeArrowheads="1"/>
          </p:cNvPicPr>
          <p:nvPr/>
        </p:nvPicPr>
        <p:blipFill>
          <a:blip r:embed="rId5" cstate="print"/>
          <a:srcRect/>
          <a:stretch>
            <a:fillRect/>
          </a:stretch>
        </p:blipFill>
        <p:spPr bwMode="auto">
          <a:xfrm>
            <a:off x="6019800" y="1143000"/>
            <a:ext cx="2819400" cy="165735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Industrial Revolution</a:t>
            </a:r>
            <a:endParaRPr lang="en-US" dirty="0"/>
          </a:p>
        </p:txBody>
      </p:sp>
      <p:sp>
        <p:nvSpPr>
          <p:cNvPr id="3" name="Content Placeholder 2"/>
          <p:cNvSpPr>
            <a:spLocks noGrp="1"/>
          </p:cNvSpPr>
          <p:nvPr>
            <p:ph idx="1"/>
          </p:nvPr>
        </p:nvSpPr>
        <p:spPr/>
        <p:txBody>
          <a:bodyPr/>
          <a:lstStyle/>
          <a:p>
            <a:r>
              <a:rPr lang="en-US" dirty="0" smtClean="0"/>
              <a:t>New ways of life developed because of industrialization. </a:t>
            </a:r>
          </a:p>
          <a:p>
            <a:r>
              <a:rPr lang="en-US" dirty="0" smtClean="0"/>
              <a:t>People lost their jobs to machines so they had to move to the cities to find work. </a:t>
            </a:r>
            <a:endParaRPr lang="en-US" dirty="0"/>
          </a:p>
        </p:txBody>
      </p:sp>
      <p:pic>
        <p:nvPicPr>
          <p:cNvPr id="5122" name="Picture 2" descr="http://history10c.wikispaces.com/file/view/slums.jpg/91505659/727x422/slums.jpg">
            <a:hlinkClick r:id="rId2"/>
          </p:cNvPr>
          <p:cNvPicPr>
            <a:picLocks noChangeAspect="1" noChangeArrowheads="1"/>
          </p:cNvPicPr>
          <p:nvPr/>
        </p:nvPicPr>
        <p:blipFill>
          <a:blip r:embed="rId3" cstate="print"/>
          <a:srcRect/>
          <a:stretch>
            <a:fillRect/>
          </a:stretch>
        </p:blipFill>
        <p:spPr bwMode="auto">
          <a:xfrm>
            <a:off x="4724400" y="3733800"/>
            <a:ext cx="3760857" cy="2800350"/>
          </a:xfrm>
          <a:prstGeom prst="rect">
            <a:avLst/>
          </a:prstGeom>
          <a:noFill/>
        </p:spPr>
      </p:pic>
      <p:pic>
        <p:nvPicPr>
          <p:cNvPr id="5126" name="Picture 6" descr="http://limerickwriter.files.wordpress.com/2011/11/industrialrevolutionworkers1.jpg">
            <a:hlinkClick r:id="rId4"/>
          </p:cNvPr>
          <p:cNvPicPr>
            <a:picLocks noChangeAspect="1" noChangeArrowheads="1"/>
          </p:cNvPicPr>
          <p:nvPr/>
        </p:nvPicPr>
        <p:blipFill>
          <a:blip r:embed="rId5" cstate="print"/>
          <a:srcRect/>
          <a:stretch>
            <a:fillRect/>
          </a:stretch>
        </p:blipFill>
        <p:spPr bwMode="auto">
          <a:xfrm>
            <a:off x="304800" y="3886200"/>
            <a:ext cx="4195222" cy="252412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Industrial Revolution</a:t>
            </a:r>
            <a:endParaRPr lang="en-US" dirty="0"/>
          </a:p>
        </p:txBody>
      </p:sp>
      <p:sp>
        <p:nvSpPr>
          <p:cNvPr id="3" name="Content Placeholder 2"/>
          <p:cNvSpPr>
            <a:spLocks noGrp="1"/>
          </p:cNvSpPr>
          <p:nvPr>
            <p:ph idx="1"/>
          </p:nvPr>
        </p:nvSpPr>
        <p:spPr>
          <a:xfrm>
            <a:off x="152400" y="1066800"/>
            <a:ext cx="5638800" cy="4525963"/>
          </a:xfrm>
        </p:spPr>
        <p:txBody>
          <a:bodyPr>
            <a:normAutofit fontScale="92500" lnSpcReduction="10000"/>
          </a:bodyPr>
          <a:lstStyle/>
          <a:p>
            <a:r>
              <a:rPr lang="en-US" dirty="0" smtClean="0"/>
              <a:t>Workers faced many negative details of life in the cities. </a:t>
            </a:r>
          </a:p>
          <a:p>
            <a:pPr lvl="1"/>
            <a:r>
              <a:rPr lang="en-US" dirty="0" smtClean="0"/>
              <a:t>Long Hours</a:t>
            </a:r>
          </a:p>
          <a:p>
            <a:pPr lvl="1"/>
            <a:r>
              <a:rPr lang="en-US" dirty="0" smtClean="0"/>
              <a:t>Low Pay</a:t>
            </a:r>
          </a:p>
          <a:p>
            <a:pPr lvl="1"/>
            <a:r>
              <a:rPr lang="en-US" dirty="0" smtClean="0"/>
              <a:t>Dangerous Conditions</a:t>
            </a:r>
          </a:p>
          <a:p>
            <a:pPr lvl="1"/>
            <a:r>
              <a:rPr lang="en-US" dirty="0" smtClean="0"/>
              <a:t>Pollution</a:t>
            </a:r>
          </a:p>
          <a:p>
            <a:pPr lvl="1"/>
            <a:r>
              <a:rPr lang="en-US" dirty="0" smtClean="0"/>
              <a:t>Crowded, Dirty, Poor, Dangerous Housing</a:t>
            </a:r>
          </a:p>
          <a:p>
            <a:pPr lvl="1"/>
            <a:r>
              <a:rPr lang="en-US" dirty="0" smtClean="0"/>
              <a:t>Streets full of Garbage</a:t>
            </a:r>
          </a:p>
          <a:p>
            <a:pPr lvl="1"/>
            <a:r>
              <a:rPr lang="en-US" dirty="0" smtClean="0"/>
              <a:t>High Crime</a:t>
            </a:r>
            <a:endParaRPr lang="en-US" dirty="0"/>
          </a:p>
        </p:txBody>
      </p:sp>
      <p:pic>
        <p:nvPicPr>
          <p:cNvPr id="4098" name="Picture 2" descr="http://t1.gstatic.com/images?q=tbn:ANd9GcQFI84G3e_-6vURRtIj3mvX6WVKzoh9bKx6eZSIxeFgVxs5MXq13A">
            <a:hlinkClick r:id="rId2"/>
          </p:cNvPr>
          <p:cNvPicPr>
            <a:picLocks noChangeAspect="1" noChangeArrowheads="1"/>
          </p:cNvPicPr>
          <p:nvPr/>
        </p:nvPicPr>
        <p:blipFill>
          <a:blip r:embed="rId3" cstate="print"/>
          <a:srcRect/>
          <a:stretch>
            <a:fillRect/>
          </a:stretch>
        </p:blipFill>
        <p:spPr bwMode="auto">
          <a:xfrm>
            <a:off x="5410200" y="1600200"/>
            <a:ext cx="2853788" cy="2218633"/>
          </a:xfrm>
          <a:prstGeom prst="rect">
            <a:avLst/>
          </a:prstGeom>
          <a:noFill/>
        </p:spPr>
      </p:pic>
      <p:pic>
        <p:nvPicPr>
          <p:cNvPr id="4100" name="Picture 4" descr="http://apworldhistorywiki.wikispaces.com/file/view/industrial-revolution.jpg/303369724/394x281/industrial-revolution.jpg">
            <a:hlinkClick r:id="rId4"/>
          </p:cNvPr>
          <p:cNvPicPr>
            <a:picLocks noChangeAspect="1" noChangeArrowheads="1"/>
          </p:cNvPicPr>
          <p:nvPr/>
        </p:nvPicPr>
        <p:blipFill>
          <a:blip r:embed="rId5" cstate="print"/>
          <a:srcRect/>
          <a:stretch>
            <a:fillRect/>
          </a:stretch>
        </p:blipFill>
        <p:spPr bwMode="auto">
          <a:xfrm>
            <a:off x="3124200" y="4953000"/>
            <a:ext cx="2438400" cy="1739062"/>
          </a:xfrm>
          <a:prstGeom prst="rect">
            <a:avLst/>
          </a:prstGeom>
          <a:noFill/>
        </p:spPr>
      </p:pic>
      <p:pic>
        <p:nvPicPr>
          <p:cNvPr id="4102" name="Picture 6" descr="http://www.studenthandouts.com/01-Web-Pages/01-Picture-Pages/10.07-Industrial-Revolution/1-Riis-Family-Living-in-One-Room-New-York-City-Slum-1890.jpg">
            <a:hlinkClick r:id="rId6"/>
          </p:cNvPr>
          <p:cNvPicPr>
            <a:picLocks noChangeAspect="1" noChangeArrowheads="1"/>
          </p:cNvPicPr>
          <p:nvPr/>
        </p:nvPicPr>
        <p:blipFill>
          <a:blip r:embed="rId7" cstate="print"/>
          <a:srcRect/>
          <a:stretch>
            <a:fillRect/>
          </a:stretch>
        </p:blipFill>
        <p:spPr bwMode="auto">
          <a:xfrm>
            <a:off x="5867400" y="4191000"/>
            <a:ext cx="3102840" cy="243071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blinds(horizontal)">
                                      <p:cBhvr>
                                        <p:cTn id="25" dur="500"/>
                                        <p:tgtEl>
                                          <p:spTgt spid="3">
                                            <p:txEl>
                                              <p:pRg st="6" end="6"/>
                                            </p:txEl>
                                          </p:spTgt>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blinds(horizontal)">
                                      <p:cBhvr>
                                        <p:cTn id="28"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Industrial Revolution</a:t>
            </a:r>
            <a:endParaRPr lang="en-US" dirty="0"/>
          </a:p>
        </p:txBody>
      </p:sp>
      <p:sp>
        <p:nvSpPr>
          <p:cNvPr id="3" name="Content Placeholder 2"/>
          <p:cNvSpPr>
            <a:spLocks noGrp="1"/>
          </p:cNvSpPr>
          <p:nvPr>
            <p:ph idx="1"/>
          </p:nvPr>
        </p:nvSpPr>
        <p:spPr>
          <a:xfrm>
            <a:off x="381000" y="1066800"/>
            <a:ext cx="8229600" cy="4525963"/>
          </a:xfrm>
        </p:spPr>
        <p:txBody>
          <a:bodyPr/>
          <a:lstStyle/>
          <a:p>
            <a:r>
              <a:rPr lang="en-US" dirty="0" smtClean="0"/>
              <a:t>Some people who wanted to reform society thought that capitalism was causing these deplorable conditions. </a:t>
            </a:r>
          </a:p>
          <a:p>
            <a:r>
              <a:rPr lang="en-US" dirty="0" smtClean="0"/>
              <a:t>They thought that capitalism should be replaced with socialism. </a:t>
            </a:r>
            <a:endParaRPr lang="en-US" dirty="0"/>
          </a:p>
        </p:txBody>
      </p:sp>
      <p:pic>
        <p:nvPicPr>
          <p:cNvPr id="3074" name="Picture 2" descr="http://www.marxists.org/subject/britain/pics/match-girls-1888.jpg">
            <a:hlinkClick r:id="rId2"/>
          </p:cNvPr>
          <p:cNvPicPr>
            <a:picLocks noChangeAspect="1" noChangeArrowheads="1"/>
          </p:cNvPicPr>
          <p:nvPr/>
        </p:nvPicPr>
        <p:blipFill>
          <a:blip r:embed="rId3" cstate="print"/>
          <a:srcRect/>
          <a:stretch>
            <a:fillRect/>
          </a:stretch>
        </p:blipFill>
        <p:spPr bwMode="auto">
          <a:xfrm>
            <a:off x="2362200" y="3810000"/>
            <a:ext cx="3607619" cy="2667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Revolutions: England</a:t>
            </a:r>
            <a:endParaRPr lang="en-US" dirty="0"/>
          </a:p>
        </p:txBody>
      </p:sp>
      <p:sp>
        <p:nvSpPr>
          <p:cNvPr id="3" name="Content Placeholder 2"/>
          <p:cNvSpPr>
            <a:spLocks noGrp="1"/>
          </p:cNvSpPr>
          <p:nvPr>
            <p:ph idx="1"/>
          </p:nvPr>
        </p:nvSpPr>
        <p:spPr>
          <a:xfrm>
            <a:off x="457200" y="1600200"/>
            <a:ext cx="5943600" cy="4953000"/>
          </a:xfrm>
        </p:spPr>
        <p:txBody>
          <a:bodyPr>
            <a:normAutofit/>
          </a:bodyPr>
          <a:lstStyle/>
          <a:p>
            <a:r>
              <a:rPr lang="en-US" dirty="0" smtClean="0"/>
              <a:t>People got tired of this type of rule and wanted to restore the monarchy to the throne. </a:t>
            </a:r>
          </a:p>
          <a:p>
            <a:r>
              <a:rPr lang="en-US" dirty="0" smtClean="0"/>
              <a:t>Charles II was put back into power and was a good ruler. He worked with parliament to achieve good things for England. </a:t>
            </a:r>
          </a:p>
          <a:p>
            <a:r>
              <a:rPr lang="en-US" dirty="0" smtClean="0"/>
              <a:t>Charles II dies and his brother James II takes power. </a:t>
            </a:r>
            <a:endParaRPr lang="en-US" dirty="0"/>
          </a:p>
        </p:txBody>
      </p:sp>
      <p:pic>
        <p:nvPicPr>
          <p:cNvPr id="4100" name="Picture 4" descr="http://www.historytoday.com/sites/default/files/Charles_II_(1675).jpg">
            <a:hlinkClick r:id="rId2"/>
          </p:cNvPr>
          <p:cNvPicPr>
            <a:picLocks noChangeAspect="1" noChangeArrowheads="1"/>
          </p:cNvPicPr>
          <p:nvPr/>
        </p:nvPicPr>
        <p:blipFill>
          <a:blip r:embed="rId3" cstate="print"/>
          <a:srcRect/>
          <a:stretch>
            <a:fillRect/>
          </a:stretch>
        </p:blipFill>
        <p:spPr bwMode="auto">
          <a:xfrm>
            <a:off x="6324600" y="1905000"/>
            <a:ext cx="2514600" cy="320828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229600" cy="1143000"/>
          </a:xfrm>
        </p:spPr>
        <p:txBody>
          <a:bodyPr/>
          <a:lstStyle/>
          <a:p>
            <a:r>
              <a:rPr lang="en-US" dirty="0" smtClean="0"/>
              <a:t>Industrial Revolution</a:t>
            </a:r>
            <a:endParaRPr lang="en-US" dirty="0"/>
          </a:p>
        </p:txBody>
      </p:sp>
      <p:sp>
        <p:nvSpPr>
          <p:cNvPr id="3" name="Content Placeholder 2"/>
          <p:cNvSpPr>
            <a:spLocks noGrp="1"/>
          </p:cNvSpPr>
          <p:nvPr>
            <p:ph idx="1"/>
          </p:nvPr>
        </p:nvSpPr>
        <p:spPr>
          <a:xfrm>
            <a:off x="457200" y="1600200"/>
            <a:ext cx="4114800" cy="4525963"/>
          </a:xfrm>
        </p:spPr>
        <p:txBody>
          <a:bodyPr/>
          <a:lstStyle/>
          <a:p>
            <a:r>
              <a:rPr lang="en-US" dirty="0" smtClean="0"/>
              <a:t>Men like Karl Marx called for workers to revolt. </a:t>
            </a:r>
          </a:p>
          <a:p>
            <a:r>
              <a:rPr lang="en-US" dirty="0" smtClean="0"/>
              <a:t>They felt if workers or government owned businesses then conditions would improve. </a:t>
            </a:r>
            <a:endParaRPr lang="en-US" dirty="0"/>
          </a:p>
        </p:txBody>
      </p:sp>
      <p:pic>
        <p:nvPicPr>
          <p:cNvPr id="2050" name="Picture 2" descr="http://economistsview.typepad.com/photos/uncategorized/2007/10/29/karl_marx.gif">
            <a:hlinkClick r:id="rId2"/>
          </p:cNvPr>
          <p:cNvPicPr>
            <a:picLocks noChangeAspect="1" noChangeArrowheads="1"/>
          </p:cNvPicPr>
          <p:nvPr/>
        </p:nvPicPr>
        <p:blipFill>
          <a:blip r:embed="rId3" cstate="print"/>
          <a:srcRect/>
          <a:stretch>
            <a:fillRect/>
          </a:stretch>
        </p:blipFill>
        <p:spPr bwMode="auto">
          <a:xfrm>
            <a:off x="4648200" y="1371600"/>
            <a:ext cx="3457575" cy="486727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914400"/>
            <a:ext cx="4343400" cy="1143000"/>
          </a:xfrm>
        </p:spPr>
        <p:txBody>
          <a:bodyPr>
            <a:normAutofit fontScale="90000"/>
          </a:bodyPr>
          <a:lstStyle/>
          <a:p>
            <a:r>
              <a:rPr lang="en-US" dirty="0" smtClean="0"/>
              <a:t>Industrial Revolution</a:t>
            </a:r>
            <a:endParaRPr lang="en-US" dirty="0"/>
          </a:p>
        </p:txBody>
      </p:sp>
      <p:sp>
        <p:nvSpPr>
          <p:cNvPr id="3" name="Content Placeholder 2"/>
          <p:cNvSpPr>
            <a:spLocks noGrp="1"/>
          </p:cNvSpPr>
          <p:nvPr>
            <p:ph idx="1"/>
          </p:nvPr>
        </p:nvSpPr>
        <p:spPr>
          <a:xfrm>
            <a:off x="304800" y="3048000"/>
            <a:ext cx="8229600" cy="3611563"/>
          </a:xfrm>
        </p:spPr>
        <p:txBody>
          <a:bodyPr>
            <a:normAutofit fontScale="92500" lnSpcReduction="20000"/>
          </a:bodyPr>
          <a:lstStyle/>
          <a:p>
            <a:r>
              <a:rPr lang="en-US" dirty="0" smtClean="0"/>
              <a:t>During industrialization life was not bad for everyone. </a:t>
            </a:r>
          </a:p>
          <a:p>
            <a:r>
              <a:rPr lang="en-US" dirty="0" smtClean="0"/>
              <a:t>The middle class benefited during this time. Merchants, clerks, engineers, doctors they all made good incomes and lived comfortable lives. </a:t>
            </a:r>
          </a:p>
          <a:p>
            <a:r>
              <a:rPr lang="en-US" dirty="0" smtClean="0"/>
              <a:t>They were able to read, visit museums, enjoy art and plays. </a:t>
            </a:r>
          </a:p>
          <a:p>
            <a:r>
              <a:rPr lang="en-US" dirty="0" smtClean="0"/>
              <a:t>Life was changing for all parts of society. </a:t>
            </a:r>
            <a:endParaRPr lang="en-US" dirty="0"/>
          </a:p>
        </p:txBody>
      </p:sp>
      <p:pic>
        <p:nvPicPr>
          <p:cNvPr id="1026" name="Picture 2" descr="http://www.yamacanyons.net/IndRev7.jpg">
            <a:hlinkClick r:id="rId2"/>
          </p:cNvPr>
          <p:cNvPicPr>
            <a:picLocks noChangeAspect="1" noChangeArrowheads="1"/>
          </p:cNvPicPr>
          <p:nvPr/>
        </p:nvPicPr>
        <p:blipFill>
          <a:blip r:embed="rId3" cstate="print"/>
          <a:srcRect/>
          <a:stretch>
            <a:fillRect/>
          </a:stretch>
        </p:blipFill>
        <p:spPr bwMode="auto">
          <a:xfrm>
            <a:off x="4953000" y="152400"/>
            <a:ext cx="3810000" cy="276225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33800" y="1295400"/>
            <a:ext cx="4953000" cy="1143000"/>
          </a:xfrm>
        </p:spPr>
        <p:txBody>
          <a:bodyPr/>
          <a:lstStyle/>
          <a:p>
            <a:r>
              <a:rPr lang="en-US" dirty="0" smtClean="0"/>
              <a:t>Revolutions: England</a:t>
            </a:r>
            <a:endParaRPr lang="en-US" dirty="0"/>
          </a:p>
        </p:txBody>
      </p:sp>
      <p:sp>
        <p:nvSpPr>
          <p:cNvPr id="3" name="Content Placeholder 2"/>
          <p:cNvSpPr>
            <a:spLocks noGrp="1"/>
          </p:cNvSpPr>
          <p:nvPr>
            <p:ph idx="1"/>
          </p:nvPr>
        </p:nvSpPr>
        <p:spPr>
          <a:xfrm>
            <a:off x="304800" y="3352800"/>
            <a:ext cx="8229600" cy="3306763"/>
          </a:xfrm>
        </p:spPr>
        <p:txBody>
          <a:bodyPr/>
          <a:lstStyle/>
          <a:p>
            <a:r>
              <a:rPr lang="en-US" dirty="0" smtClean="0"/>
              <a:t>James II was an unpopular ruler. He tried to force his Catholic beliefs on the people of England. </a:t>
            </a:r>
          </a:p>
          <a:p>
            <a:r>
              <a:rPr lang="en-US" dirty="0" smtClean="0"/>
              <a:t>Parliament decides to do something about James II so they invite William of Orange (James’ son-in-law) to take control of England. </a:t>
            </a:r>
            <a:endParaRPr lang="en-US" dirty="0"/>
          </a:p>
        </p:txBody>
      </p:sp>
      <p:pic>
        <p:nvPicPr>
          <p:cNvPr id="3074" name="Picture 2" descr="http://25.media.tumblr.com/tumblr_m8vbf14rEk1qfrzl8o1_400.jpg">
            <a:hlinkClick r:id="rId2"/>
          </p:cNvPr>
          <p:cNvPicPr>
            <a:picLocks noChangeAspect="1" noChangeArrowheads="1"/>
          </p:cNvPicPr>
          <p:nvPr/>
        </p:nvPicPr>
        <p:blipFill>
          <a:blip r:embed="rId3" cstate="print"/>
          <a:srcRect/>
          <a:stretch>
            <a:fillRect/>
          </a:stretch>
        </p:blipFill>
        <p:spPr bwMode="auto">
          <a:xfrm>
            <a:off x="1295400" y="381000"/>
            <a:ext cx="2209800" cy="27368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Revolutions: England</a:t>
            </a:r>
            <a:endParaRPr lang="en-US" dirty="0"/>
          </a:p>
        </p:txBody>
      </p:sp>
      <p:sp>
        <p:nvSpPr>
          <p:cNvPr id="3" name="Content Placeholder 2"/>
          <p:cNvSpPr>
            <a:spLocks noGrp="1"/>
          </p:cNvSpPr>
          <p:nvPr>
            <p:ph idx="1"/>
          </p:nvPr>
        </p:nvSpPr>
        <p:spPr>
          <a:xfrm>
            <a:off x="3200400" y="1600200"/>
            <a:ext cx="5486400" cy="4525963"/>
          </a:xfrm>
        </p:spPr>
        <p:txBody>
          <a:bodyPr>
            <a:normAutofit fontScale="92500" lnSpcReduction="20000"/>
          </a:bodyPr>
          <a:lstStyle/>
          <a:p>
            <a:r>
              <a:rPr lang="en-US" dirty="0" smtClean="0"/>
              <a:t>In 1688 William and his wife Mary arrive in England. </a:t>
            </a:r>
          </a:p>
          <a:p>
            <a:r>
              <a:rPr lang="en-US" dirty="0" smtClean="0"/>
              <a:t>James takes his family and flees to France. </a:t>
            </a:r>
          </a:p>
          <a:p>
            <a:r>
              <a:rPr lang="en-US" dirty="0" smtClean="0"/>
              <a:t>To become the new king and queen, William and Mary had to agree to the English Bill of Rights. This document was based on the Magna Carta and it listed the rights of parliament and the people of England. </a:t>
            </a:r>
          </a:p>
        </p:txBody>
      </p:sp>
      <p:pic>
        <p:nvPicPr>
          <p:cNvPr id="2050" name="Picture 2" descr="http://upload.wikimedia.org/wikipedia/commons/thumb/b/bf/William_and_Mary.jpg/220px-William_and_Mary.jpg">
            <a:hlinkClick r:id="rId2"/>
          </p:cNvPr>
          <p:cNvPicPr>
            <a:picLocks noChangeAspect="1" noChangeArrowheads="1"/>
          </p:cNvPicPr>
          <p:nvPr/>
        </p:nvPicPr>
        <p:blipFill>
          <a:blip r:embed="rId3" cstate="print"/>
          <a:srcRect/>
          <a:stretch>
            <a:fillRect/>
          </a:stretch>
        </p:blipFill>
        <p:spPr bwMode="auto">
          <a:xfrm>
            <a:off x="152400" y="1752600"/>
            <a:ext cx="2961836" cy="3810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924</TotalTime>
  <Words>3263</Words>
  <Application>Microsoft Office PowerPoint</Application>
  <PresentationFormat>On-screen Show (4:3)</PresentationFormat>
  <Paragraphs>300</Paragraphs>
  <Slides>71</Slides>
  <Notes>0</Notes>
  <HiddenSlides>0</HiddenSlides>
  <MMClips>0</MMClips>
  <ScaleCrop>false</ScaleCrop>
  <HeadingPairs>
    <vt:vector size="4" baseType="variant">
      <vt:variant>
        <vt:lpstr>Theme</vt:lpstr>
      </vt:variant>
      <vt:variant>
        <vt:i4>1</vt:i4>
      </vt:variant>
      <vt:variant>
        <vt:lpstr>Slide Titles</vt:lpstr>
      </vt:variant>
      <vt:variant>
        <vt:i4>71</vt:i4>
      </vt:variant>
    </vt:vector>
  </HeadingPairs>
  <TitlesOfParts>
    <vt:vector size="72" baseType="lpstr">
      <vt:lpstr>Office Theme</vt:lpstr>
      <vt:lpstr>Revolution, New Nations, and Industrialism</vt:lpstr>
      <vt:lpstr>Vocabulary</vt:lpstr>
      <vt:lpstr>Vocabulary </vt:lpstr>
      <vt:lpstr>Revolutions: England</vt:lpstr>
      <vt:lpstr>Revolutions: England</vt:lpstr>
      <vt:lpstr>Revolutions: England</vt:lpstr>
      <vt:lpstr>Revolutions: England</vt:lpstr>
      <vt:lpstr>Revolutions: England</vt:lpstr>
      <vt:lpstr>Revolutions: England</vt:lpstr>
      <vt:lpstr>Revolutions: England</vt:lpstr>
      <vt:lpstr>Revolution: America</vt:lpstr>
      <vt:lpstr>Revolution: America</vt:lpstr>
      <vt:lpstr>Revolution: America</vt:lpstr>
      <vt:lpstr>Revolution: America</vt:lpstr>
      <vt:lpstr>Revolution: America</vt:lpstr>
      <vt:lpstr>Revolution: America</vt:lpstr>
      <vt:lpstr>Revolution: America</vt:lpstr>
      <vt:lpstr>Revolution: America</vt:lpstr>
      <vt:lpstr>Revolution: France</vt:lpstr>
      <vt:lpstr>Revolution: France</vt:lpstr>
      <vt:lpstr>Revolution: France</vt:lpstr>
      <vt:lpstr>Revolution: France</vt:lpstr>
      <vt:lpstr>Revolution: France</vt:lpstr>
      <vt:lpstr>Revolution: France</vt:lpstr>
      <vt:lpstr>Revolution: France</vt:lpstr>
      <vt:lpstr>Revolution: France</vt:lpstr>
      <vt:lpstr>Revolution: France</vt:lpstr>
      <vt:lpstr>Revolution: France</vt:lpstr>
      <vt:lpstr>Revolution: France</vt:lpstr>
      <vt:lpstr>Revolution: France</vt:lpstr>
      <vt:lpstr>Revolution: France</vt:lpstr>
      <vt:lpstr>Revolution: France</vt:lpstr>
      <vt:lpstr>Revolution: France</vt:lpstr>
      <vt:lpstr>Revolution: France</vt:lpstr>
      <vt:lpstr>Revolution: France</vt:lpstr>
      <vt:lpstr>Revolution: France</vt:lpstr>
      <vt:lpstr>Revolution: France</vt:lpstr>
      <vt:lpstr>Revolution: France</vt:lpstr>
      <vt:lpstr>Revolution: France</vt:lpstr>
      <vt:lpstr>Revolution: France</vt:lpstr>
      <vt:lpstr>Revolution: France</vt:lpstr>
      <vt:lpstr>Revolution: France</vt:lpstr>
      <vt:lpstr>Revolution: Latin America</vt:lpstr>
      <vt:lpstr>Revolution: Latin America</vt:lpstr>
      <vt:lpstr>Revolution:  South America</vt:lpstr>
      <vt:lpstr>Revolutions</vt:lpstr>
      <vt:lpstr>Revolutions</vt:lpstr>
      <vt:lpstr>Unification</vt:lpstr>
      <vt:lpstr>Unification: Italy</vt:lpstr>
      <vt:lpstr>Unification: Germany</vt:lpstr>
      <vt:lpstr>Unification: Germany</vt:lpstr>
      <vt:lpstr>Colonialism and Expansion</vt:lpstr>
      <vt:lpstr>Colonialism and Expansion</vt:lpstr>
      <vt:lpstr>Colonialism and Expansion</vt:lpstr>
      <vt:lpstr>Colonialism and Expansion</vt:lpstr>
      <vt:lpstr>Colonialism and Expansion</vt:lpstr>
      <vt:lpstr>Colonialism and Expansion</vt:lpstr>
      <vt:lpstr>Colonialism and Expansion</vt:lpstr>
      <vt:lpstr>Colonialism and Expansion</vt:lpstr>
      <vt:lpstr>Colonialism and  Expansion</vt:lpstr>
      <vt:lpstr>Industrial Revolution</vt:lpstr>
      <vt:lpstr>Industrial Revolution</vt:lpstr>
      <vt:lpstr>Industrial Revolution</vt:lpstr>
      <vt:lpstr>Industrial Revolution</vt:lpstr>
      <vt:lpstr>Industrial Revolution</vt:lpstr>
      <vt:lpstr>Industrial Revolution</vt:lpstr>
      <vt:lpstr>Industrial Revolution</vt:lpstr>
      <vt:lpstr>Industrial Revolution</vt:lpstr>
      <vt:lpstr>Industrial Revolution</vt:lpstr>
      <vt:lpstr>Industrial Revolution</vt:lpstr>
      <vt:lpstr>Industrial Revolution</vt:lpstr>
    </vt:vector>
  </TitlesOfParts>
  <Company>McGuffey School District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Revolution, New Nations, and Industrialism</dc:title>
  <dc:creator>litmanc</dc:creator>
  <cp:lastModifiedBy>wolfa</cp:lastModifiedBy>
  <cp:revision>20</cp:revision>
  <dcterms:created xsi:type="dcterms:W3CDTF">2013-01-30T20:22:28Z</dcterms:created>
  <dcterms:modified xsi:type="dcterms:W3CDTF">2013-02-07T14:30:26Z</dcterms:modified>
</cp:coreProperties>
</file>